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333" r:id="rId4"/>
    <p:sldId id="353" r:id="rId5"/>
    <p:sldId id="335" r:id="rId6"/>
    <p:sldId id="336" r:id="rId7"/>
    <p:sldId id="337" r:id="rId8"/>
    <p:sldId id="338" r:id="rId9"/>
    <p:sldId id="340" r:id="rId10"/>
    <p:sldId id="373" r:id="rId11"/>
    <p:sldId id="375" r:id="rId12"/>
    <p:sldId id="350" r:id="rId13"/>
    <p:sldId id="377" r:id="rId14"/>
    <p:sldId id="348" r:id="rId15"/>
    <p:sldId id="349" r:id="rId16"/>
    <p:sldId id="378" r:id="rId17"/>
    <p:sldId id="342" r:id="rId18"/>
    <p:sldId id="345" r:id="rId19"/>
    <p:sldId id="346" r:id="rId20"/>
    <p:sldId id="386" r:id="rId21"/>
  </p:sldIdLst>
  <p:sldSz cx="9144000" cy="6858000" type="screen4x3"/>
  <p:notesSz cx="6761480" cy="994283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CC"/>
    <a:srgbClr val="FFCC99"/>
    <a:srgbClr val="FFFFCC"/>
    <a:srgbClr val="A50021"/>
    <a:srgbClr val="99FFCC"/>
    <a:srgbClr val="FF99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90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list" loCatId="list" qsTypeId="urn:microsoft.com/office/officeart/2005/8/quickstyle/simple4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90DDC401-903F-495B-A387-FFA8A45891F6}">
      <dgm:prSet phldrT="[Text]" phldr="0" custT="1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solidFill>
                <a:schemeClr val="accent1">
                  <a:lumMod val="50000"/>
                </a:schemeClr>
              </a:solidFill>
              <a:sym typeface="+mn-ea"/>
            </a:rPr>
            <a:t>Industri Otomotif</a:t>
          </a:r>
          <a:r>
            <a:rPr lang="en-US" sz="2400">
              <a:solidFill>
                <a:schemeClr val="accent1">
                  <a:lumMod val="50000"/>
                </a:schemeClr>
              </a:solidFill>
              <a:sym typeface="+mn-ea"/>
            </a:rPr>
            <a:t/>
          </a:r>
          <a:endParaRPr lang="en-US" sz="2400">
            <a:solidFill>
              <a:schemeClr val="accent1">
                <a:lumMod val="50000"/>
              </a:schemeClr>
            </a:solidFill>
            <a:sym typeface="+mn-ea"/>
          </a:endParaRPr>
        </a:p>
      </dgm:t>
    </dgm:pt>
    <dgm:pt modelId="{C8BB0B8A-C63A-4F83-B8DD-3A7CE259E4EE}" cxnId="{8559E8A1-0D01-4F54-8E7D-08D0AC731E72}" type="parTrans">
      <dgm:prSet/>
      <dgm:spPr/>
      <dgm:t>
        <a:bodyPr/>
        <a:p>
          <a:endParaRPr lang="en-US"/>
        </a:p>
      </dgm:t>
    </dgm:pt>
    <dgm:pt modelId="{35E5E878-0907-4014-9CFA-56AEFE6C22E5}" cxnId="{8559E8A1-0D01-4F54-8E7D-08D0AC731E72}" type="sibTrans">
      <dgm:prSet/>
      <dgm:spPr/>
      <dgm:t>
        <a:bodyPr/>
        <a:p>
          <a:endParaRPr lang="en-US"/>
        </a:p>
      </dgm:t>
    </dgm:pt>
    <dgm:pt modelId="{E08CEB0C-E37F-4DCA-A8EA-4B2CD3AD7754}">
      <dgm:prSet phldrT="[Text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600" b="1" dirty="0" smtClean="0">
              <a:sym typeface="+mn-ea"/>
            </a:rPr>
            <a:t>Mobil tanpa pengemudi</a:t>
          </a:r>
          <a:r>
            <a:rPr lang="id-ID" sz="1600" b="1" dirty="0" smtClean="0"/>
            <a:t/>
          </a:r>
          <a:endParaRPr lang="id-ID" sz="1600" b="1" dirty="0" smtClean="0"/>
        </a:p>
      </dgm:t>
    </dgm:pt>
    <dgm:pt modelId="{FB4BCC77-44E9-4065-8A2F-90CD32DE34E3}" cxnId="{8361D791-A1EF-4BD6-B5E5-7AC36D89DB95}" type="parTrans">
      <dgm:prSet/>
      <dgm:spPr/>
      <dgm:t>
        <a:bodyPr/>
        <a:p>
          <a:endParaRPr lang="en-US"/>
        </a:p>
      </dgm:t>
    </dgm:pt>
    <dgm:pt modelId="{41FED480-3E2E-47A2-B997-02D527BC8082}" cxnId="{8361D791-A1EF-4BD6-B5E5-7AC36D89DB95}" type="sibTrans">
      <dgm:prSet/>
      <dgm:spPr/>
      <dgm:t>
        <a:bodyPr/>
        <a:p>
          <a:endParaRPr lang="en-US"/>
        </a:p>
      </dgm:t>
    </dgm:pt>
    <dgm:pt modelId="{C7214C70-3F25-45CB-A7C4-F9859FEB7E94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600" b="1" dirty="0" smtClean="0">
              <a:sym typeface="+mn-ea"/>
            </a:rPr>
            <a:t>Taksi tanpa pengemudi</a:t>
          </a:r>
          <a:r>
            <a:rPr lang="id-ID" sz="1600" b="1" dirty="0" smtClean="0"/>
            <a:t/>
          </a:r>
          <a:endParaRPr lang="id-ID" sz="1600" b="1" dirty="0" smtClean="0"/>
        </a:p>
      </dgm:t>
    </dgm:pt>
    <dgm:pt modelId="{DD8A4CAE-C461-4457-879D-F60108E8839E}" cxnId="{A07A9997-22E6-4B31-B568-A8D5AE948462}" type="parTrans">
      <dgm:prSet/>
      <dgm:spPr/>
    </dgm:pt>
    <dgm:pt modelId="{217A3FDC-B5A0-47BE-A2C5-00FE4565FE33}" cxnId="{A07A9997-22E6-4B31-B568-A8D5AE948462}" type="sibTrans">
      <dgm:prSet/>
      <dgm:spPr/>
    </dgm:pt>
    <dgm:pt modelId="{A599BFBC-7959-43CB-A839-CBC48BD8264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600" b="1" dirty="0" smtClean="0">
              <a:sym typeface="+mn-ea"/>
            </a:rPr>
            <a:t>Truk dan Bus tanpa pengemud</a:t>
          </a:r>
          <a:r>
            <a:rPr lang="en-US" altLang="id-ID" sz="1600" b="1" dirty="0" smtClean="0">
              <a:sym typeface="+mn-ea"/>
            </a:rPr>
            <a:t>i</a:t>
          </a:r>
          <a:r>
            <a:rPr lang="en-US" altLang="id-ID" sz="1600" b="1" dirty="0" smtClean="0">
              <a:sym typeface="+mn-ea"/>
            </a:rPr>
            <a:t/>
          </a:r>
          <a:endParaRPr lang="en-US" altLang="id-ID" sz="1600" b="1" dirty="0" smtClean="0">
            <a:sym typeface="+mn-ea"/>
          </a:endParaRPr>
        </a:p>
      </dgm:t>
    </dgm:pt>
    <dgm:pt modelId="{C539961C-4BE5-49DA-A900-282A9DE1700F}" cxnId="{2A21629C-35AA-4960-9CD1-30876B581314}" type="parTrans">
      <dgm:prSet/>
      <dgm:spPr/>
    </dgm:pt>
    <dgm:pt modelId="{C6E32B28-2514-4CB5-B392-3EB38B9F17DC}" cxnId="{2A21629C-35AA-4960-9CD1-30876B581314}" type="sibTrans">
      <dgm:prSet/>
      <dgm:spPr/>
    </dgm:pt>
    <dgm:pt modelId="{A6685E83-BEEC-49B3-B40A-539E2C0D7A1A}">
      <dgm:prSet phldrT="[Text]"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1" dirty="0" smtClean="0">
              <a:solidFill>
                <a:schemeClr val="accent1">
                  <a:lumMod val="50000"/>
                </a:schemeClr>
              </a:solidFill>
              <a:sym typeface="+mn-ea"/>
            </a:rPr>
            <a:t>Ritel</a:t>
          </a:r>
          <a:r>
            <a:rPr lang="id-ID" b="1" dirty="0" smtClean="0">
              <a:solidFill>
                <a:schemeClr val="accent1">
                  <a:lumMod val="50000"/>
                </a:schemeClr>
              </a:solidFill>
              <a:sym typeface="+mn-ea"/>
            </a:rPr>
            <a:t/>
          </a:r>
          <a:endParaRPr lang="id-ID" b="1" dirty="0" smtClean="0">
            <a:solidFill>
              <a:schemeClr val="accent1">
                <a:lumMod val="50000"/>
              </a:schemeClr>
            </a:solidFill>
            <a:sym typeface="+mn-ea"/>
          </a:endParaRPr>
        </a:p>
      </dgm:t>
    </dgm:pt>
    <dgm:pt modelId="{FECC43A3-D59E-4EE1-9557-8FBB90D5B362}" cxnId="{C45DEFD0-662E-40E6-9557-B6A5EAA0E765}" type="parTrans">
      <dgm:prSet/>
      <dgm:spPr/>
      <dgm:t>
        <a:bodyPr/>
        <a:p>
          <a:endParaRPr lang="en-US"/>
        </a:p>
      </dgm:t>
    </dgm:pt>
    <dgm:pt modelId="{68BB6C9A-B7F0-43A0-955B-FC8C4D4009BF}" cxnId="{C45DEFD0-662E-40E6-9557-B6A5EAA0E765}" type="sibTrans">
      <dgm:prSet/>
      <dgm:spPr/>
      <dgm:t>
        <a:bodyPr/>
        <a:p>
          <a:endParaRPr lang="en-US"/>
        </a:p>
      </dgm:t>
    </dgm:pt>
    <dgm:pt modelId="{CBA50553-63FA-4B5A-9888-EDDBA06CA593}">
      <dgm:prSet phldrT="[Text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400" b="1" dirty="0" smtClean="0">
              <a:sym typeface="+mn-ea"/>
            </a:rPr>
            <a:t>E-Commerce dan pengurangan toko</a:t>
          </a:r>
          <a:r>
            <a:rPr lang="id-ID" sz="1400" b="1" dirty="0" smtClean="0"/>
            <a:t/>
          </a:r>
          <a:endParaRPr lang="id-ID" sz="1400" b="1" dirty="0" smtClean="0"/>
        </a:p>
      </dgm:t>
    </dgm:pt>
    <dgm:pt modelId="{73E2772F-165D-4B56-ACC2-969CBF53B0A8}" cxnId="{1938DC4A-01BA-4F89-A439-ADDFF4CCEA9D}" type="parTrans">
      <dgm:prSet/>
      <dgm:spPr/>
      <dgm:t>
        <a:bodyPr/>
        <a:p>
          <a:endParaRPr lang="en-US"/>
        </a:p>
      </dgm:t>
    </dgm:pt>
    <dgm:pt modelId="{7BFD1607-7356-4D3D-A829-75D002A3A4B0}" cxnId="{1938DC4A-01BA-4F89-A439-ADDFF4CCEA9D}" type="sibTrans">
      <dgm:prSet/>
      <dgm:spPr/>
      <dgm:t>
        <a:bodyPr/>
        <a:p>
          <a:endParaRPr lang="en-US"/>
        </a:p>
      </dgm:t>
    </dgm:pt>
    <dgm:pt modelId="{75BEA6BA-1518-490C-9AE1-F21DA2AC5369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400" b="1" dirty="0" smtClean="0">
              <a:sym typeface="+mn-ea"/>
            </a:rPr>
            <a:t>Departement store tutup</a:t>
          </a:r>
          <a:r>
            <a:rPr lang="id-ID" sz="1400" b="1" dirty="0" smtClean="0"/>
            <a:t/>
          </a:r>
          <a:endParaRPr lang="id-ID" sz="1400" b="1" dirty="0" smtClean="0"/>
        </a:p>
      </dgm:t>
    </dgm:pt>
    <dgm:pt modelId="{CE9CDA97-27CB-4E38-935E-3AAD8A350FCF}" cxnId="{20B08820-44C5-40C6-B2D3-11F8B2958007}" type="parTrans">
      <dgm:prSet/>
      <dgm:spPr/>
    </dgm:pt>
    <dgm:pt modelId="{42728B1E-43FD-4507-9EE3-88BE3B3B3F43}" cxnId="{20B08820-44C5-40C6-B2D3-11F8B2958007}" type="sibTrans">
      <dgm:prSet/>
      <dgm:spPr/>
    </dgm:pt>
    <dgm:pt modelId="{9666E16A-4746-40BF-9B51-CB49879457B6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400" b="1" dirty="0" smtClean="0">
              <a:sym typeface="+mn-ea"/>
            </a:rPr>
            <a:t>Kapitalisasi pasar offline akan turun</a:t>
          </a:r>
          <a:r>
            <a:rPr lang="id-ID" sz="1400" b="1" dirty="0" smtClean="0"/>
            <a:t/>
          </a:r>
          <a:endParaRPr lang="id-ID" sz="1400" b="1" dirty="0" smtClean="0"/>
        </a:p>
      </dgm:t>
    </dgm:pt>
    <dgm:pt modelId="{FF3AD30D-2AB5-4D24-9395-AB2A4BC0AE99}" cxnId="{4C32082B-A30E-4645-A2D6-A4A134FA380D}" type="parTrans">
      <dgm:prSet/>
      <dgm:spPr/>
    </dgm:pt>
    <dgm:pt modelId="{28AFB4F2-79DF-4699-AD56-CFF78F942211}" cxnId="{4C32082B-A30E-4645-A2D6-A4A134FA380D}" type="sibTrans">
      <dgm:prSet/>
      <dgm:spPr/>
    </dgm:pt>
    <dgm:pt modelId="{EC3762A9-AA33-459D-A9BD-4D740DA23DCD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400" b="1" dirty="0" smtClean="0">
              <a:sym typeface="+mn-ea"/>
            </a:rPr>
            <a:t>Tren belanja – mencari pengalaman</a:t>
          </a:r>
          <a:r>
            <a:rPr lang="id-ID" sz="1400" b="1" dirty="0" smtClean="0"/>
            <a:t/>
          </a:r>
          <a:endParaRPr lang="id-ID" sz="1400" b="1" dirty="0" smtClean="0"/>
        </a:p>
      </dgm:t>
    </dgm:pt>
    <dgm:pt modelId="{1ED0C2E5-74F0-429C-84CF-9F420AC54241}" cxnId="{B0F341F0-1C91-4A0C-B90D-114519B29359}" type="parTrans">
      <dgm:prSet/>
      <dgm:spPr/>
    </dgm:pt>
    <dgm:pt modelId="{010B90A2-2A21-4385-92C4-812784BCDD67}" cxnId="{B0F341F0-1C91-4A0C-B90D-114519B29359}" type="sibTrans">
      <dgm:prSet/>
      <dgm:spPr/>
    </dgm:pt>
    <dgm:pt modelId="{9A36A280-C9CE-4667-8726-E96B215DF15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400" b="1" dirty="0" smtClean="0">
              <a:sym typeface="+mn-ea"/>
            </a:rPr>
            <a:t>Toko ritel tidak lagi pekerjanya manusia</a:t>
          </a:r>
          <a:r>
            <a:rPr lang="en-US" sz="1400"/>
            <a:t/>
          </a:r>
          <a:endParaRPr lang="en-US" sz="1400"/>
        </a:p>
      </dgm:t>
    </dgm:pt>
    <dgm:pt modelId="{F5723162-7697-4C84-A086-039A4B60F324}" cxnId="{B2037F0C-1B22-4CB6-ADC7-FD22561DA8B9}" type="parTrans">
      <dgm:prSet/>
      <dgm:spPr/>
    </dgm:pt>
    <dgm:pt modelId="{CF1D758A-03FA-4C19-8144-A8A8C523B2CF}" cxnId="{B2037F0C-1B22-4CB6-ADC7-FD22561DA8B9}" type="sibTrans">
      <dgm:prSet/>
      <dgm:spPr/>
    </dgm:pt>
    <dgm:pt modelId="{C8DDDFA1-AF37-4444-AAEB-D51CEE212719}">
      <dgm:prSet phldrT="[Text]"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1" dirty="0" smtClean="0">
              <a:solidFill>
                <a:schemeClr val="accent1">
                  <a:lumMod val="50000"/>
                </a:schemeClr>
              </a:solidFill>
              <a:sym typeface="+mn-ea"/>
            </a:rPr>
            <a:t>Logistik, inventory, Finance dan manufaktur</a:t>
          </a:r>
          <a:r>
            <a:rPr lang="id-ID" b="1" dirty="0" smtClean="0">
              <a:solidFill>
                <a:schemeClr val="accent1">
                  <a:lumMod val="50000"/>
                </a:schemeClr>
              </a:solidFill>
              <a:sym typeface="+mn-ea"/>
            </a:rPr>
            <a:t/>
          </a:r>
          <a:endParaRPr lang="id-ID" b="1" dirty="0" smtClean="0">
            <a:solidFill>
              <a:schemeClr val="accent1">
                <a:lumMod val="50000"/>
              </a:schemeClr>
            </a:solidFill>
            <a:sym typeface="+mn-ea"/>
          </a:endParaRPr>
        </a:p>
      </dgm:t>
    </dgm:pt>
    <dgm:pt modelId="{26EA520A-5891-4EBA-B2AD-1840663D8C07}" cxnId="{CE2E7C90-51E0-4774-8D08-3850F2A97D3D}" type="parTrans">
      <dgm:prSet/>
      <dgm:spPr/>
      <dgm:t>
        <a:bodyPr/>
        <a:p>
          <a:endParaRPr lang="en-US"/>
        </a:p>
      </dgm:t>
    </dgm:pt>
    <dgm:pt modelId="{CE2287C8-6424-4771-88FD-4DADE15C5A04}" cxnId="{CE2E7C90-51E0-4774-8D08-3850F2A97D3D}" type="sibTrans">
      <dgm:prSet/>
      <dgm:spPr/>
      <dgm:t>
        <a:bodyPr/>
        <a:p>
          <a:endParaRPr lang="en-US"/>
        </a:p>
      </dgm:t>
    </dgm:pt>
    <dgm:pt modelId="{5AA02751-379E-46DB-884A-F23ACBC498EE}">
      <dgm:prSet phldrT="[Text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Drone mengantikan petugas pengiriman</a:t>
          </a:r>
          <a:r>
            <a:rPr lang="id-ID" sz="1200" b="1" dirty="0" smtClean="0"/>
            <a:t/>
          </a:r>
          <a:endParaRPr lang="id-ID" sz="1200" b="1" dirty="0" smtClean="0"/>
        </a:p>
      </dgm:t>
    </dgm:pt>
    <dgm:pt modelId="{D0D77647-95BE-4607-B2F0-006D9CAB8F0E}" cxnId="{2A563880-3F98-4D95-AB75-D247993CA0E0}" type="parTrans">
      <dgm:prSet/>
      <dgm:spPr/>
      <dgm:t>
        <a:bodyPr/>
        <a:p>
          <a:endParaRPr lang="en-US"/>
        </a:p>
      </dgm:t>
    </dgm:pt>
    <dgm:pt modelId="{3DBF6B9F-A188-4D67-ABE8-0633561FA9E5}" cxnId="{2A563880-3F98-4D95-AB75-D247993CA0E0}" type="sibTrans">
      <dgm:prSet/>
      <dgm:spPr/>
      <dgm:t>
        <a:bodyPr/>
        <a:p>
          <a:endParaRPr lang="en-US"/>
        </a:p>
      </dgm:t>
    </dgm:pt>
    <dgm:pt modelId="{C6AD9C20-DBD2-410D-B3C3-04FACF2864E0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Manufaktur </a:t>
          </a:r>
          <a:r>
            <a:rPr lang="en-US" altLang="id-ID" sz="1200" b="1" dirty="0" smtClean="0">
              <a:sym typeface="+mn-ea"/>
            </a:rPr>
            <a:t>dg </a:t>
          </a:r>
          <a:r>
            <a:rPr lang="id-ID" sz="1200" b="1" dirty="0" smtClean="0">
              <a:sym typeface="+mn-ea"/>
            </a:rPr>
            <a:t> robot untuk menggantikan </a:t>
          </a:r>
          <a:r>
            <a:rPr lang="en-US" altLang="id-ID" sz="1200" b="1" dirty="0" smtClean="0">
              <a:sym typeface="+mn-ea"/>
            </a:rPr>
            <a:t>manusia</a:t>
          </a:r>
          <a:r>
            <a:rPr lang="id-ID" sz="1200" b="1" dirty="0" smtClean="0"/>
            <a:t/>
          </a:r>
          <a:endParaRPr lang="id-ID" sz="1200" b="1" dirty="0" smtClean="0"/>
        </a:p>
      </dgm:t>
    </dgm:pt>
    <dgm:pt modelId="{ADBFA691-BEF4-4771-826C-395DF744A48C}" cxnId="{68A2AEE1-75C7-41BF-B26D-B43EF6AE45E8}" type="parTrans">
      <dgm:prSet/>
      <dgm:spPr/>
    </dgm:pt>
    <dgm:pt modelId="{FF4FFF62-30E5-4227-8725-E892219590CA}" cxnId="{68A2AEE1-75C7-41BF-B26D-B43EF6AE45E8}" type="sibTrans">
      <dgm:prSet/>
      <dgm:spPr/>
    </dgm:pt>
    <dgm:pt modelId="{2DDECE0D-2B9F-471C-BBF8-140FC6AE7658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Fin Tech</a:t>
          </a:r>
          <a:r>
            <a:rPr lang="en-US" sz="1200" b="1"/>
            <a:t/>
          </a:r>
          <a:endParaRPr lang="en-US" sz="1200" b="1"/>
        </a:p>
      </dgm:t>
    </dgm:pt>
    <dgm:pt modelId="{04721AA1-8BF1-4B6F-9BD0-450F7C47C447}" cxnId="{FC6CE5D5-63CB-4B8D-8B70-DD25E96D8BF5}" type="parTrans">
      <dgm:prSet/>
      <dgm:spPr/>
    </dgm:pt>
    <dgm:pt modelId="{5CB8D68B-92ED-4669-8F24-B1726B536E7F}" cxnId="{FC6CE5D5-63CB-4B8D-8B70-DD25E96D8BF5}" type="sibTrans">
      <dgm:prSet/>
      <dgm:spPr/>
    </dgm:pt>
    <dgm:pt modelId="{FD9E670B-F91F-4184-BEFB-CF8EC23E6A6A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Ruang kelas  </a:t>
          </a:r>
          <a:r>
            <a:rPr lang="en-US" altLang="id-ID" sz="1200" b="1" dirty="0" smtClean="0">
              <a:sym typeface="+mn-ea"/>
            </a:rPr>
            <a:t>&amp;</a:t>
          </a:r>
          <a:r>
            <a:rPr lang="id-ID" sz="1200" b="1" dirty="0" smtClean="0">
              <a:sym typeface="+mn-ea"/>
            </a:rPr>
            <a:t>model pendidikan akan berubah</a:t>
          </a:r>
          <a:r>
            <a:rPr lang="id-ID" sz="1200" b="1" dirty="0" smtClean="0"/>
            <a:t/>
          </a:r>
          <a:endParaRPr lang="id-ID" sz="1200" b="1" dirty="0" smtClean="0"/>
        </a:p>
      </dgm:t>
    </dgm:pt>
    <dgm:pt modelId="{1D42B24E-D3D3-4320-94B3-568C59AEDD81}" cxnId="{8A841354-4454-4C90-BE3B-5CAA6FB574BC}" type="parTrans">
      <dgm:prSet/>
      <dgm:spPr/>
    </dgm:pt>
    <dgm:pt modelId="{A535FA0A-097E-4217-9615-E5D52DA21221}" cxnId="{8A841354-4454-4C90-BE3B-5CAA6FB574BC}" type="sibTrans">
      <dgm:prSet/>
      <dgm:spPr/>
    </dgm:pt>
    <dgm:pt modelId="{92323324-0048-458D-9B32-820BD86CDD01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olidFill>
                <a:srgbClr val="FF0000"/>
              </a:solidFill>
              <a:sym typeface="+mn-ea"/>
            </a:rPr>
            <a:t>Perawatan kesehatan akan berubah</a:t>
          </a:r>
          <a:r>
            <a:rPr lang="id-ID" sz="1200" b="1" dirty="0" smtClean="0">
              <a:solidFill>
                <a:srgbClr val="FF0000"/>
              </a:solidFill>
            </a:rPr>
            <a:t/>
          </a:r>
          <a:endParaRPr lang="id-ID" sz="1200" b="1" dirty="0" smtClean="0">
            <a:solidFill>
              <a:srgbClr val="FF0000"/>
            </a:solidFill>
          </a:endParaRPr>
        </a:p>
      </dgm:t>
    </dgm:pt>
    <dgm:pt modelId="{17A278F5-5B58-45CD-B845-421603A7068D}" cxnId="{8C7F4DE9-19FB-454F-96CB-FCCC0B7F6F34}" type="parTrans">
      <dgm:prSet/>
      <dgm:spPr/>
    </dgm:pt>
    <dgm:pt modelId="{6CEE63DA-74DE-42CB-A5AC-8F93054418A4}" cxnId="{8C7F4DE9-19FB-454F-96CB-FCCC0B7F6F34}" type="sibTrans">
      <dgm:prSet/>
      <dgm:spPr/>
    </dgm:pt>
    <dgm:pt modelId="{B63E847A-0767-495D-92C1-8A8F0636D07E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Robot akan menggantikan penasihat keuangan</a:t>
          </a:r>
          <a:r>
            <a:rPr lang="id-ID" sz="1200" b="1" dirty="0" smtClean="0"/>
            <a:t/>
          </a:r>
          <a:endParaRPr lang="id-ID" sz="1200" b="1" dirty="0" smtClean="0"/>
        </a:p>
      </dgm:t>
    </dgm:pt>
    <dgm:pt modelId="{3CCD1504-CB7E-4661-A821-F896A34B1124}" cxnId="{B5DA2708-AA48-487C-9A19-533A4DE07E7B}" type="parTrans">
      <dgm:prSet/>
      <dgm:spPr/>
    </dgm:pt>
    <dgm:pt modelId="{51C68E05-19F1-4C71-B8C1-010187E8F0BD}" cxnId="{B5DA2708-AA48-487C-9A19-533A4DE07E7B}" type="sibTrans">
      <dgm:prSet/>
      <dgm:spPr/>
    </dgm:pt>
    <dgm:pt modelId="{51693FF9-62A0-417B-A7EC-8B7E59749220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id-ID" sz="1200" b="1" dirty="0" smtClean="0">
              <a:sym typeface="+mn-ea"/>
            </a:rPr>
            <a:t>Telemarketer akan menjadi sejarah</a:t>
          </a:r>
          <a:r>
            <a:rPr lang="id-ID" sz="1200" b="1" dirty="0" smtClean="0">
              <a:sym typeface="+mn-ea"/>
            </a:rPr>
            <a:t/>
          </a:r>
          <a:endParaRPr lang="id-ID" sz="1200" b="1" dirty="0" smtClean="0">
            <a:sym typeface="+mn-ea"/>
          </a:endParaRPr>
        </a:p>
      </dgm:t>
    </dgm:pt>
    <dgm:pt modelId="{3DD897A9-388F-43F9-8788-D1005B8CC73B}" cxnId="{EBC82621-76D0-4FB9-9A17-842F0E22916C}" type="parTrans">
      <dgm:prSet/>
      <dgm:spPr/>
    </dgm:pt>
    <dgm:pt modelId="{661A6750-A0E3-48F3-896A-159BED45B92E}" cxnId="{EBC82621-76D0-4FB9-9A17-842F0E22916C}" type="sibTrans">
      <dgm:prSet/>
      <dgm:spPr/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9406C3-FC80-4468-A55B-122D744D43F0}" type="pres">
      <dgm:prSet presAssocID="{90DDC401-903F-495B-A387-FFA8A45891F6}" presName="descendantText" presStyleLbl="alignAccFollowNode1" presStyleIdx="0" presStyleCnt="3">
        <dgm:presLayoutVars>
          <dgm:bulletEnabled val="1"/>
        </dgm:presLayoutVars>
      </dgm:prSet>
      <dgm:spPr/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EB2A58E-CA03-4F76-94B6-D8FE50231963}" type="pres">
      <dgm:prSet presAssocID="{A6685E83-BEEC-49B3-B40A-539E2C0D7A1A}" presName="descendantText" presStyleLbl="alignAccFollowNode1" presStyleIdx="1" presStyleCnt="3">
        <dgm:presLayoutVars>
          <dgm:bulletEnabled val="1"/>
        </dgm:presLayoutVars>
      </dgm:prSet>
      <dgm:spPr/>
    </dgm:pt>
    <dgm:pt modelId="{A76EE5BB-CBA4-4DD9-BFB7-3F3F246C9BF0}" type="pres">
      <dgm:prSet presAssocID="{68BB6C9A-B7F0-43A0-955B-FC8C4D4009BF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4028F0D-BE57-4642-92F7-303D4E45C524}" type="pres">
      <dgm:prSet presAssocID="{C8DDDFA1-AF37-4444-AAEB-D51CEE21271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559E8A1-0D01-4F54-8E7D-08D0AC731E72}" srcId="{2E15931E-1654-4B73-89B2-8E333D9C42E0}" destId="{90DDC401-903F-495B-A387-FFA8A45891F6}" srcOrd="0" destOrd="0" parTransId="{C8BB0B8A-C63A-4F83-B8DD-3A7CE259E4EE}" sibTransId="{35E5E878-0907-4014-9CFA-56AEFE6C22E5}"/>
    <dgm:cxn modelId="{8361D791-A1EF-4BD6-B5E5-7AC36D89DB95}" srcId="{90DDC401-903F-495B-A387-FFA8A45891F6}" destId="{E08CEB0C-E37F-4DCA-A8EA-4B2CD3AD7754}" srcOrd="0" destOrd="0" parTransId="{FB4BCC77-44E9-4065-8A2F-90CD32DE34E3}" sibTransId="{41FED480-3E2E-47A2-B997-02D527BC8082}"/>
    <dgm:cxn modelId="{A07A9997-22E6-4B31-B568-A8D5AE948462}" srcId="{90DDC401-903F-495B-A387-FFA8A45891F6}" destId="{C7214C70-3F25-45CB-A7C4-F9859FEB7E94}" srcOrd="1" destOrd="0" parTransId="{DD8A4CAE-C461-4457-879D-F60108E8839E}" sibTransId="{217A3FDC-B5A0-47BE-A2C5-00FE4565FE33}"/>
    <dgm:cxn modelId="{2A21629C-35AA-4960-9CD1-30876B581314}" srcId="{90DDC401-903F-495B-A387-FFA8A45891F6}" destId="{A599BFBC-7959-43CB-A839-CBC48BD82645}" srcOrd="2" destOrd="0" parTransId="{C539961C-4BE5-49DA-A900-282A9DE1700F}" sibTransId="{C6E32B28-2514-4CB5-B392-3EB38B9F17DC}"/>
    <dgm:cxn modelId="{C45DEFD0-662E-40E6-9557-B6A5EAA0E765}" srcId="{2E15931E-1654-4B73-89B2-8E333D9C42E0}" destId="{A6685E83-BEEC-49B3-B40A-539E2C0D7A1A}" srcOrd="1" destOrd="0" parTransId="{FECC43A3-D59E-4EE1-9557-8FBB90D5B362}" sibTransId="{68BB6C9A-B7F0-43A0-955B-FC8C4D4009BF}"/>
    <dgm:cxn modelId="{1938DC4A-01BA-4F89-A439-ADDFF4CCEA9D}" srcId="{A6685E83-BEEC-49B3-B40A-539E2C0D7A1A}" destId="{CBA50553-63FA-4B5A-9888-EDDBA06CA593}" srcOrd="0" destOrd="1" parTransId="{73E2772F-165D-4B56-ACC2-969CBF53B0A8}" sibTransId="{7BFD1607-7356-4D3D-A829-75D002A3A4B0}"/>
    <dgm:cxn modelId="{20B08820-44C5-40C6-B2D3-11F8B2958007}" srcId="{A6685E83-BEEC-49B3-B40A-539E2C0D7A1A}" destId="{75BEA6BA-1518-490C-9AE1-F21DA2AC5369}" srcOrd="1" destOrd="1" parTransId="{CE9CDA97-27CB-4E38-935E-3AAD8A350FCF}" sibTransId="{42728B1E-43FD-4507-9EE3-88BE3B3B3F43}"/>
    <dgm:cxn modelId="{4C32082B-A30E-4645-A2D6-A4A134FA380D}" srcId="{A6685E83-BEEC-49B3-B40A-539E2C0D7A1A}" destId="{9666E16A-4746-40BF-9B51-CB49879457B6}" srcOrd="2" destOrd="1" parTransId="{FF3AD30D-2AB5-4D24-9395-AB2A4BC0AE99}" sibTransId="{28AFB4F2-79DF-4699-AD56-CFF78F942211}"/>
    <dgm:cxn modelId="{B0F341F0-1C91-4A0C-B90D-114519B29359}" srcId="{A6685E83-BEEC-49B3-B40A-539E2C0D7A1A}" destId="{EC3762A9-AA33-459D-A9BD-4D740DA23DCD}" srcOrd="3" destOrd="1" parTransId="{1ED0C2E5-74F0-429C-84CF-9F420AC54241}" sibTransId="{010B90A2-2A21-4385-92C4-812784BCDD67}"/>
    <dgm:cxn modelId="{B2037F0C-1B22-4CB6-ADC7-FD22561DA8B9}" srcId="{A6685E83-BEEC-49B3-B40A-539E2C0D7A1A}" destId="{9A36A280-C9CE-4667-8726-E96B215DF155}" srcOrd="4" destOrd="1" parTransId="{F5723162-7697-4C84-A086-039A4B60F324}" sibTransId="{CF1D758A-03FA-4C19-8144-A8A8C523B2CF}"/>
    <dgm:cxn modelId="{CE2E7C90-51E0-4774-8D08-3850F2A97D3D}" srcId="{2E15931E-1654-4B73-89B2-8E333D9C42E0}" destId="{C8DDDFA1-AF37-4444-AAEB-D51CEE212719}" srcOrd="2" destOrd="0" parTransId="{26EA520A-5891-4EBA-B2AD-1840663D8C07}" sibTransId="{CE2287C8-6424-4771-88FD-4DADE15C5A04}"/>
    <dgm:cxn modelId="{2A563880-3F98-4D95-AB75-D247993CA0E0}" srcId="{C8DDDFA1-AF37-4444-AAEB-D51CEE212719}" destId="{5AA02751-379E-46DB-884A-F23ACBC498EE}" srcOrd="0" destOrd="2" parTransId="{D0D77647-95BE-4607-B2F0-006D9CAB8F0E}" sibTransId="{3DBF6B9F-A188-4D67-ABE8-0633561FA9E5}"/>
    <dgm:cxn modelId="{68A2AEE1-75C7-41BF-B26D-B43EF6AE45E8}" srcId="{C8DDDFA1-AF37-4444-AAEB-D51CEE212719}" destId="{C6AD9C20-DBD2-410D-B3C3-04FACF2864E0}" srcOrd="1" destOrd="2" parTransId="{ADBFA691-BEF4-4771-826C-395DF744A48C}" sibTransId="{FF4FFF62-30E5-4227-8725-E892219590CA}"/>
    <dgm:cxn modelId="{FC6CE5D5-63CB-4B8D-8B70-DD25E96D8BF5}" srcId="{C8DDDFA1-AF37-4444-AAEB-D51CEE212719}" destId="{2DDECE0D-2B9F-471C-BBF8-140FC6AE7658}" srcOrd="2" destOrd="2" parTransId="{04721AA1-8BF1-4B6F-9BD0-450F7C47C447}" sibTransId="{5CB8D68B-92ED-4669-8F24-B1726B536E7F}"/>
    <dgm:cxn modelId="{8A841354-4454-4C90-BE3B-5CAA6FB574BC}" srcId="{C8DDDFA1-AF37-4444-AAEB-D51CEE212719}" destId="{FD9E670B-F91F-4184-BEFB-CF8EC23E6A6A}" srcOrd="3" destOrd="2" parTransId="{1D42B24E-D3D3-4320-94B3-568C59AEDD81}" sibTransId="{A535FA0A-097E-4217-9615-E5D52DA21221}"/>
    <dgm:cxn modelId="{8C7F4DE9-19FB-454F-96CB-FCCC0B7F6F34}" srcId="{C8DDDFA1-AF37-4444-AAEB-D51CEE212719}" destId="{92323324-0048-458D-9B32-820BD86CDD01}" srcOrd="4" destOrd="2" parTransId="{17A278F5-5B58-45CD-B845-421603A7068D}" sibTransId="{6CEE63DA-74DE-42CB-A5AC-8F93054418A4}"/>
    <dgm:cxn modelId="{B5DA2708-AA48-487C-9A19-533A4DE07E7B}" srcId="{C8DDDFA1-AF37-4444-AAEB-D51CEE212719}" destId="{B63E847A-0767-495D-92C1-8A8F0636D07E}" srcOrd="5" destOrd="2" parTransId="{3CCD1504-CB7E-4661-A821-F896A34B1124}" sibTransId="{51C68E05-19F1-4C71-B8C1-010187E8F0BD}"/>
    <dgm:cxn modelId="{EBC82621-76D0-4FB9-9A17-842F0E22916C}" srcId="{C8DDDFA1-AF37-4444-AAEB-D51CEE212719}" destId="{51693FF9-62A0-417B-A7EC-8B7E59749220}" srcOrd="6" destOrd="2" parTransId="{3DD897A9-388F-43F9-8788-D1005B8CC73B}" sibTransId="{661A6750-A0E3-48F3-896A-159BED45B92E}"/>
    <dgm:cxn modelId="{A5BB509C-5769-4AD9-A8EA-17DF100A2EBF}" type="presOf" srcId="{2E15931E-1654-4B73-89B2-8E333D9C42E0}" destId="{D5935282-3C7C-4F88-A1AE-C27DB8591514}" srcOrd="0" destOrd="0" presId="urn:microsoft.com/office/officeart/2005/8/layout/vList5"/>
    <dgm:cxn modelId="{CB6B763A-1254-4EFD-8A86-448D88476478}" type="presParOf" srcId="{D5935282-3C7C-4F88-A1AE-C27DB8591514}" destId="{E61486FD-113E-4C87-8ADF-B1A8E2A84801}" srcOrd="0" destOrd="0" presId="urn:microsoft.com/office/officeart/2005/8/layout/vList5"/>
    <dgm:cxn modelId="{E06B1C5B-AFAD-4F85-AC21-12F6BF87C171}" type="presParOf" srcId="{E61486FD-113E-4C87-8ADF-B1A8E2A84801}" destId="{96BE2B31-D87C-43E1-BE64-4C27B13F4AA4}" srcOrd="0" destOrd="0" presId="urn:microsoft.com/office/officeart/2005/8/layout/vList5"/>
    <dgm:cxn modelId="{6D89BC30-BF8C-4813-B316-A4B7EDA170F8}" type="presOf" srcId="{90DDC401-903F-495B-A387-FFA8A45891F6}" destId="{96BE2B31-D87C-43E1-BE64-4C27B13F4AA4}" srcOrd="0" destOrd="0" presId="urn:microsoft.com/office/officeart/2005/8/layout/vList5"/>
    <dgm:cxn modelId="{99F3A814-93F5-4281-83BF-68D9DF0BD0A5}" type="presParOf" srcId="{E61486FD-113E-4C87-8ADF-B1A8E2A84801}" destId="{DD9406C3-FC80-4468-A55B-122D744D43F0}" srcOrd="1" destOrd="0" presId="urn:microsoft.com/office/officeart/2005/8/layout/vList5"/>
    <dgm:cxn modelId="{54906418-2100-49B5-8045-D4B205610BEF}" type="presOf" srcId="{E08CEB0C-E37F-4DCA-A8EA-4B2CD3AD7754}" destId="{DD9406C3-FC80-4468-A55B-122D744D43F0}" srcOrd="0" destOrd="0" presId="urn:microsoft.com/office/officeart/2005/8/layout/vList5"/>
    <dgm:cxn modelId="{951D6BCA-10E4-45CF-8525-066F3C1E6753}" type="presOf" srcId="{C7214C70-3F25-45CB-A7C4-F9859FEB7E94}" destId="{DD9406C3-FC80-4468-A55B-122D744D43F0}" srcOrd="0" destOrd="1" presId="urn:microsoft.com/office/officeart/2005/8/layout/vList5"/>
    <dgm:cxn modelId="{19F5CF5E-268A-445B-AC2E-ACF563B09F5F}" type="presOf" srcId="{A599BFBC-7959-43CB-A839-CBC48BD82645}" destId="{DD9406C3-FC80-4468-A55B-122D744D43F0}" srcOrd="0" destOrd="2" presId="urn:microsoft.com/office/officeart/2005/8/layout/vList5"/>
    <dgm:cxn modelId="{7772CB6F-5E4D-4B9F-B07C-08CD3CDC847C}" type="presParOf" srcId="{D5935282-3C7C-4F88-A1AE-C27DB8591514}" destId="{F1941F29-E51C-4282-956D-50CFAFAEB9B8}" srcOrd="1" destOrd="0" presId="urn:microsoft.com/office/officeart/2005/8/layout/vList5"/>
    <dgm:cxn modelId="{FBA07D97-B407-456D-B60A-F7D3A166DDFE}" type="presParOf" srcId="{D5935282-3C7C-4F88-A1AE-C27DB8591514}" destId="{B589D1EC-5156-4FB2-BB1C-8E1290A868B9}" srcOrd="2" destOrd="0" presId="urn:microsoft.com/office/officeart/2005/8/layout/vList5"/>
    <dgm:cxn modelId="{62B13073-D00C-458F-9C00-0F78BC40ED5B}" type="presParOf" srcId="{B589D1EC-5156-4FB2-BB1C-8E1290A868B9}" destId="{EBD335B5-8308-49CB-9630-99D852747B1F}" srcOrd="0" destOrd="2" presId="urn:microsoft.com/office/officeart/2005/8/layout/vList5"/>
    <dgm:cxn modelId="{0B068A80-C5ED-4595-9B02-F1ED0CF7BFF8}" type="presOf" srcId="{A6685E83-BEEC-49B3-B40A-539E2C0D7A1A}" destId="{EBD335B5-8308-49CB-9630-99D852747B1F}" srcOrd="0" destOrd="0" presId="urn:microsoft.com/office/officeart/2005/8/layout/vList5"/>
    <dgm:cxn modelId="{FFE0741C-30A0-40B1-B1AB-577D4FF512F2}" type="presParOf" srcId="{B589D1EC-5156-4FB2-BB1C-8E1290A868B9}" destId="{6EB2A58E-CA03-4F76-94B6-D8FE50231963}" srcOrd="1" destOrd="2" presId="urn:microsoft.com/office/officeart/2005/8/layout/vList5"/>
    <dgm:cxn modelId="{724DE5BB-2870-463E-9C73-00BA916D54EC}" type="presOf" srcId="{CBA50553-63FA-4B5A-9888-EDDBA06CA593}" destId="{6EB2A58E-CA03-4F76-94B6-D8FE50231963}" srcOrd="0" destOrd="0" presId="urn:microsoft.com/office/officeart/2005/8/layout/vList5"/>
    <dgm:cxn modelId="{A602648C-BB7F-4D8B-A011-72D7F7B45974}" type="presOf" srcId="{75BEA6BA-1518-490C-9AE1-F21DA2AC5369}" destId="{6EB2A58E-CA03-4F76-94B6-D8FE50231963}" srcOrd="0" destOrd="1" presId="urn:microsoft.com/office/officeart/2005/8/layout/vList5"/>
    <dgm:cxn modelId="{7B70ECB1-71D6-444D-B00D-E9D790331B51}" type="presOf" srcId="{9666E16A-4746-40BF-9B51-CB49879457B6}" destId="{6EB2A58E-CA03-4F76-94B6-D8FE50231963}" srcOrd="0" destOrd="2" presId="urn:microsoft.com/office/officeart/2005/8/layout/vList5"/>
    <dgm:cxn modelId="{B7D64487-1855-4788-94C4-0C3CE02EA615}" type="presOf" srcId="{EC3762A9-AA33-459D-A9BD-4D740DA23DCD}" destId="{6EB2A58E-CA03-4F76-94B6-D8FE50231963}" srcOrd="0" destOrd="3" presId="urn:microsoft.com/office/officeart/2005/8/layout/vList5"/>
    <dgm:cxn modelId="{08D652F7-762F-468B-BC8B-A83894ADEF72}" type="presOf" srcId="{9A36A280-C9CE-4667-8726-E96B215DF155}" destId="{6EB2A58E-CA03-4F76-94B6-D8FE50231963}" srcOrd="0" destOrd="4" presId="urn:microsoft.com/office/officeart/2005/8/layout/vList5"/>
    <dgm:cxn modelId="{1165AB73-3EA1-4431-BD4C-040C6E289C86}" type="presParOf" srcId="{D5935282-3C7C-4F88-A1AE-C27DB8591514}" destId="{A76EE5BB-CBA4-4DD9-BFB7-3F3F246C9BF0}" srcOrd="3" destOrd="0" presId="urn:microsoft.com/office/officeart/2005/8/layout/vList5"/>
    <dgm:cxn modelId="{5A4ED38A-EBF6-4393-9842-B40AD08777F2}" type="presParOf" srcId="{D5935282-3C7C-4F88-A1AE-C27DB8591514}" destId="{2BB2A428-FB05-47E5-AC5F-C6A7936A9AC0}" srcOrd="4" destOrd="0" presId="urn:microsoft.com/office/officeart/2005/8/layout/vList5"/>
    <dgm:cxn modelId="{EBE090BD-D508-41D9-AF89-052BF2DCACD7}" type="presParOf" srcId="{2BB2A428-FB05-47E5-AC5F-C6A7936A9AC0}" destId="{B093CE78-670B-40EB-95CF-315E334D550F}" srcOrd="0" destOrd="4" presId="urn:microsoft.com/office/officeart/2005/8/layout/vList5"/>
    <dgm:cxn modelId="{CF68D2FC-1305-426F-9A4E-FA9CA0B75782}" type="presOf" srcId="{C8DDDFA1-AF37-4444-AAEB-D51CEE212719}" destId="{B093CE78-670B-40EB-95CF-315E334D550F}" srcOrd="0" destOrd="0" presId="urn:microsoft.com/office/officeart/2005/8/layout/vList5"/>
    <dgm:cxn modelId="{72894000-B0C8-4A17-BD94-3BD270E10D2C}" type="presParOf" srcId="{2BB2A428-FB05-47E5-AC5F-C6A7936A9AC0}" destId="{64028F0D-BE57-4642-92F7-303D4E45C524}" srcOrd="1" destOrd="4" presId="urn:microsoft.com/office/officeart/2005/8/layout/vList5"/>
    <dgm:cxn modelId="{8F55D910-BC79-4354-9193-89E611B37679}" type="presOf" srcId="{5AA02751-379E-46DB-884A-F23ACBC498EE}" destId="{64028F0D-BE57-4642-92F7-303D4E45C524}" srcOrd="0" destOrd="0" presId="urn:microsoft.com/office/officeart/2005/8/layout/vList5"/>
    <dgm:cxn modelId="{84E478B1-D59C-4549-917D-47361A810D2D}" type="presOf" srcId="{C6AD9C20-DBD2-410D-B3C3-04FACF2864E0}" destId="{64028F0D-BE57-4642-92F7-303D4E45C524}" srcOrd="0" destOrd="1" presId="urn:microsoft.com/office/officeart/2005/8/layout/vList5"/>
    <dgm:cxn modelId="{748FF185-7DFC-43C8-8E4D-504A36BCEFF5}" type="presOf" srcId="{2DDECE0D-2B9F-471C-BBF8-140FC6AE7658}" destId="{64028F0D-BE57-4642-92F7-303D4E45C524}" srcOrd="0" destOrd="2" presId="urn:microsoft.com/office/officeart/2005/8/layout/vList5"/>
    <dgm:cxn modelId="{9C7CBE59-D317-41BA-BF74-E6E3CC3DBF9C}" type="presOf" srcId="{FD9E670B-F91F-4184-BEFB-CF8EC23E6A6A}" destId="{64028F0D-BE57-4642-92F7-303D4E45C524}" srcOrd="0" destOrd="3" presId="urn:microsoft.com/office/officeart/2005/8/layout/vList5"/>
    <dgm:cxn modelId="{96B15D8C-1B32-4064-8B75-1A0DBB37E4AB}" type="presOf" srcId="{92323324-0048-458D-9B32-820BD86CDD01}" destId="{64028F0D-BE57-4642-92F7-303D4E45C524}" srcOrd="0" destOrd="4" presId="urn:microsoft.com/office/officeart/2005/8/layout/vList5"/>
    <dgm:cxn modelId="{51B8C306-C3D0-4BEE-84A4-15F6CD14C829}" type="presOf" srcId="{B63E847A-0767-495D-92C1-8A8F0636D07E}" destId="{64028F0D-BE57-4642-92F7-303D4E45C524}" srcOrd="0" destOrd="5" presId="urn:microsoft.com/office/officeart/2005/8/layout/vList5"/>
    <dgm:cxn modelId="{13BE2FD8-B6FE-4C82-8911-1EEAAF304D42}" type="presOf" srcId="{51693FF9-62A0-417B-A7EC-8B7E59749220}" destId="{64028F0D-BE57-4642-92F7-303D4E45C524}" srcOrd="0" destOrd="6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DD9406C3-FC80-4468-A55B-122D744D43F0}">
      <dsp:nvSpPr>
        <dsp:cNvPr id="4" name="Round Same Side Corner Rectangle 3"/>
        <dsp:cNvSpPr/>
      </dsp:nvSpPr>
      <dsp:spPr bwMode="white">
        <a:xfrm rot="5400000">
          <a:off x="4827885" y="-1727016"/>
          <a:ext cx="1398311" cy="5201920"/>
        </a:xfrm>
        <a:prstGeom prst="round2Same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b="1" dirty="0" smtClean="0">
              <a:solidFill>
                <a:schemeClr val="dk1"/>
              </a:solidFill>
              <a:sym typeface="+mn-ea"/>
            </a:rPr>
            <a:t>Mobil tanpa pengemudi</a:t>
          </a:r>
          <a:endParaRPr lang="id-ID" sz="1600" b="1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b="1" dirty="0" smtClean="0">
              <a:solidFill>
                <a:schemeClr val="dk1"/>
              </a:solidFill>
              <a:sym typeface="+mn-ea"/>
            </a:rPr>
            <a:t>Taksi tanpa pengemudi</a:t>
          </a:r>
          <a:endParaRPr lang="id-ID" sz="1600" b="1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b="1" dirty="0" smtClean="0">
              <a:solidFill>
                <a:schemeClr val="dk1"/>
              </a:solidFill>
              <a:sym typeface="+mn-ea"/>
            </a:rPr>
            <a:t>Truk dan Bus tanpa pengemud</a:t>
          </a:r>
          <a:r>
            <a:rPr lang="en-US" altLang="id-ID" sz="1600" b="1" dirty="0" smtClean="0">
              <a:solidFill>
                <a:schemeClr val="dk1"/>
              </a:solidFill>
              <a:sym typeface="+mn-ea"/>
            </a:rPr>
            <a:t>i</a:t>
          </a:r>
          <a:endParaRPr lang="en-US" altLang="id-ID" sz="1600" b="1" dirty="0" smtClean="0">
            <a:solidFill>
              <a:schemeClr val="dk1"/>
            </a:solidFill>
            <a:sym typeface="+mn-ea"/>
          </a:endParaRPr>
        </a:p>
      </dsp:txBody>
      <dsp:txXfrm rot="5400000">
        <a:off x="4827885" y="-1727016"/>
        <a:ext cx="1398311" cy="5201920"/>
      </dsp:txXfrm>
    </dsp:sp>
    <dsp:sp modelId="{96BE2B31-D87C-43E1-BE64-4C27B13F4AA4}">
      <dsp:nvSpPr>
        <dsp:cNvPr id="3" name="Rounded Rectangle 2"/>
        <dsp:cNvSpPr/>
      </dsp:nvSpPr>
      <dsp:spPr bwMode="white">
        <a:xfrm>
          <a:off x="0" y="0"/>
          <a:ext cx="2926080" cy="1747889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91440" tIns="45720" rIns="91440" bIns="4572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sym typeface="+mn-ea"/>
            </a:rPr>
            <a:t>Industri Otomotif</a:t>
          </a:r>
          <a:endParaRPr lang="en-US" sz="2400"/>
        </a:p>
      </dsp:txBody>
      <dsp:txXfrm>
        <a:off x="0" y="0"/>
        <a:ext cx="2926080" cy="1747889"/>
      </dsp:txXfrm>
    </dsp:sp>
    <dsp:sp modelId="{6EB2A58E-CA03-4F76-94B6-D8FE50231963}">
      <dsp:nvSpPr>
        <dsp:cNvPr id="6" name="Round Same Side Corner Rectangle 5"/>
        <dsp:cNvSpPr/>
      </dsp:nvSpPr>
      <dsp:spPr bwMode="white">
        <a:xfrm rot="5400000">
          <a:off x="4827885" y="108268"/>
          <a:ext cx="1398311" cy="5201920"/>
        </a:xfrm>
        <a:prstGeom prst="round2Same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53340" tIns="26670" rIns="53340" bIns="2667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dirty="0" smtClean="0">
              <a:solidFill>
                <a:schemeClr val="dk1"/>
              </a:solidFill>
              <a:sym typeface="+mn-ea"/>
            </a:rPr>
            <a:t>E-Commerce dan pengurangan toko</a:t>
          </a:r>
          <a:endParaRPr lang="id-ID" sz="14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dirty="0" smtClean="0">
              <a:solidFill>
                <a:schemeClr val="dk1"/>
              </a:solidFill>
              <a:sym typeface="+mn-ea"/>
            </a:rPr>
            <a:t>Departement store tutup</a:t>
          </a:r>
          <a:endParaRPr lang="id-ID" sz="14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dirty="0" smtClean="0">
              <a:solidFill>
                <a:schemeClr val="dk1"/>
              </a:solidFill>
              <a:sym typeface="+mn-ea"/>
            </a:rPr>
            <a:t>Kapitalisasi pasar offline akan turun</a:t>
          </a:r>
          <a:endParaRPr lang="id-ID" sz="14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dirty="0" smtClean="0">
              <a:solidFill>
                <a:schemeClr val="dk1"/>
              </a:solidFill>
              <a:sym typeface="+mn-ea"/>
            </a:rPr>
            <a:t>Tren belanja – mencari pengalaman</a:t>
          </a:r>
          <a:endParaRPr lang="id-ID" sz="14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dirty="0" smtClean="0">
              <a:solidFill>
                <a:schemeClr val="dk1"/>
              </a:solidFill>
              <a:sym typeface="+mn-ea"/>
            </a:rPr>
            <a:t>Toko ritel tidak lagi pekerjanya manusia</a:t>
          </a:r>
          <a:endParaRPr lang="en-US" sz="1400">
            <a:solidFill>
              <a:schemeClr val="dk1"/>
            </a:solidFill>
          </a:endParaRPr>
        </a:p>
      </dsp:txBody>
      <dsp:txXfrm rot="5400000">
        <a:off x="4827885" y="108268"/>
        <a:ext cx="1398311" cy="5201920"/>
      </dsp:txXfrm>
    </dsp:sp>
    <dsp:sp modelId="{EBD335B5-8308-49CB-9630-99D852747B1F}">
      <dsp:nvSpPr>
        <dsp:cNvPr id="5" name="Rounded Rectangle 4"/>
        <dsp:cNvSpPr/>
      </dsp:nvSpPr>
      <dsp:spPr bwMode="white">
        <a:xfrm>
          <a:off x="0" y="1835283"/>
          <a:ext cx="2926080" cy="1747889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91439" tIns="45719" rIns="91439" bIns="4571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>
              <a:sym typeface="+mn-ea"/>
            </a:rPr>
            <a:t>Ritel</a:t>
          </a:r>
          <a:endParaRPr lang="en-US"/>
        </a:p>
      </dsp:txBody>
      <dsp:txXfrm>
        <a:off x="0" y="1835283"/>
        <a:ext cx="2926080" cy="1747889"/>
      </dsp:txXfrm>
    </dsp:sp>
    <dsp:sp modelId="{64028F0D-BE57-4642-92F7-303D4E45C524}">
      <dsp:nvSpPr>
        <dsp:cNvPr id="8" name="Round Same Side Corner Rectangle 7"/>
        <dsp:cNvSpPr/>
      </dsp:nvSpPr>
      <dsp:spPr bwMode="white">
        <a:xfrm rot="5400000">
          <a:off x="4827885" y="1943551"/>
          <a:ext cx="1398311" cy="5201920"/>
        </a:xfrm>
        <a:prstGeom prst="round2Same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45720" tIns="22860" rIns="45720" bIns="228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Drone mengantikan petugas pengiriman</a:t>
          </a:r>
          <a:endParaRPr lang="id-ID" sz="12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Manufaktur </a:t>
          </a:r>
          <a:r>
            <a:rPr lang="en-US" altLang="id-ID" sz="1200" b="1" dirty="0" smtClean="0">
              <a:solidFill>
                <a:schemeClr val="dk1"/>
              </a:solidFill>
              <a:sym typeface="+mn-ea"/>
            </a:rPr>
            <a:t>dg </a:t>
          </a:r>
          <a:r>
            <a:rPr lang="id-ID" sz="1200" b="1" dirty="0" smtClean="0">
              <a:solidFill>
                <a:schemeClr val="dk1"/>
              </a:solidFill>
              <a:sym typeface="+mn-ea"/>
            </a:rPr>
            <a:t> robot untuk menggantikan </a:t>
          </a:r>
          <a:r>
            <a:rPr lang="en-US" altLang="id-ID" sz="1200" b="1" dirty="0" smtClean="0">
              <a:solidFill>
                <a:schemeClr val="dk1"/>
              </a:solidFill>
              <a:sym typeface="+mn-ea"/>
            </a:rPr>
            <a:t>manusia</a:t>
          </a:r>
          <a:endParaRPr lang="id-ID" sz="12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Fin Tech</a:t>
          </a:r>
          <a:endParaRPr lang="en-US" sz="1200" b="1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Ruang kelas  </a:t>
          </a:r>
          <a:r>
            <a:rPr lang="en-US" altLang="id-ID" sz="1200" b="1" dirty="0" smtClean="0">
              <a:solidFill>
                <a:schemeClr val="dk1"/>
              </a:solidFill>
              <a:sym typeface="+mn-ea"/>
            </a:rPr>
            <a:t>&amp;</a:t>
          </a:r>
          <a:r>
            <a:rPr lang="id-ID" sz="1200" b="1" dirty="0" smtClean="0">
              <a:solidFill>
                <a:schemeClr val="dk1"/>
              </a:solidFill>
              <a:sym typeface="+mn-ea"/>
            </a:rPr>
            <a:t>model pendidikan akan berubah</a:t>
          </a:r>
          <a:endParaRPr lang="id-ID" sz="12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rgbClr val="FF0000"/>
              </a:solidFill>
              <a:sym typeface="+mn-ea"/>
            </a:rPr>
            <a:t>Perawatan kesehatan akan berubah</a:t>
          </a:r>
          <a:endParaRPr lang="id-ID" sz="1200" b="1" dirty="0" smtClean="0">
            <a:solidFill>
              <a:srgbClr val="FF0000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Robot akan menggantikan penasihat keuangan</a:t>
          </a:r>
          <a:endParaRPr lang="id-ID" sz="1200" b="1" dirty="0" smtClean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b="1" dirty="0" smtClean="0">
              <a:solidFill>
                <a:schemeClr val="dk1"/>
              </a:solidFill>
              <a:sym typeface="+mn-ea"/>
            </a:rPr>
            <a:t>Telemarketer akan menjadi sejarah</a:t>
          </a:r>
          <a:endParaRPr lang="id-ID" sz="1200" b="1" dirty="0" smtClean="0">
            <a:solidFill>
              <a:schemeClr val="dk1"/>
            </a:solidFill>
            <a:sym typeface="+mn-ea"/>
          </a:endParaRPr>
        </a:p>
      </dsp:txBody>
      <dsp:txXfrm rot="5400000">
        <a:off x="4827885" y="1943551"/>
        <a:ext cx="1398311" cy="5201920"/>
      </dsp:txXfrm>
    </dsp:sp>
    <dsp:sp modelId="{B093CE78-670B-40EB-95CF-315E334D550F}">
      <dsp:nvSpPr>
        <dsp:cNvPr id="7" name="Rounded Rectangle 6"/>
        <dsp:cNvSpPr/>
      </dsp:nvSpPr>
      <dsp:spPr bwMode="white">
        <a:xfrm>
          <a:off x="0" y="3670566"/>
          <a:ext cx="2926080" cy="1747889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91439" tIns="45719" rIns="91439" bIns="4571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1" dirty="0" smtClean="0">
              <a:sym typeface="+mn-ea"/>
            </a:rPr>
            <a:t>Logistik, inventory, Finance dan manufaktur</a:t>
          </a:r>
          <a:endParaRPr lang="en-US"/>
        </a:p>
      </dsp:txBody>
      <dsp:txXfrm>
        <a:off x="0" y="3670566"/>
        <a:ext cx="2926080" cy="174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</a:ln>
        </p:spPr>
        <p:txBody>
          <a:bodyPr lIns="92930" tIns="46465" rIns="92930" bIns="46465"/>
          <a:p>
            <a:pPr lvl="0" eaLnBrk="1" fontAlgn="base" hangingPunct="1"/>
            <a:endParaRPr sz="1200" strike="noStrike" noProof="1"/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</a:ln>
        </p:spPr>
        <p:txBody>
          <a:bodyPr lIns="92930" tIns="46465" rIns="92930" bIns="46465"/>
          <a:p>
            <a:pPr lvl="0" algn="r" eaLnBrk="1" fontAlgn="base" hangingPunct="1"/>
            <a:endParaRPr lang="en-US" sz="1200" strike="noStrike" noProof="1"/>
          </a:p>
        </p:txBody>
      </p:sp>
      <p:sp>
        <p:nvSpPr>
          <p:cNvPr id="3076" name="Slide Image Placeholder 3"/>
          <p:cNvSpPr>
            <a:spLocks noGrp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  <a:noFill/>
          <a:ln w="12700">
            <a:noFill/>
          </a:ln>
        </p:spPr>
        <p:txBody>
          <a:bodyPr lIns="92930" tIns="46465" rIns="92930" bIns="46465" anchor="ctr"/>
          <a:p>
            <a:pPr lvl="0" indent="0"/>
            <a:r>
              <a:rPr lang="en-US"/>
              <a:t>Click to edit Master text styles</a:t>
            </a:r>
            <a:endParaRPr lang="en-US"/>
          </a:p>
          <a:p>
            <a:pPr lvl="1" indent="0"/>
            <a:r>
              <a:rPr lang="en-US"/>
              <a:t>Second level</a:t>
            </a:r>
            <a:endParaRPr lang="en-US"/>
          </a:p>
          <a:p>
            <a:pPr lvl="2" indent="0"/>
            <a:r>
              <a:rPr lang="en-US"/>
              <a:t>Third level</a:t>
            </a:r>
            <a:endParaRPr lang="en-US"/>
          </a:p>
          <a:p>
            <a:pPr lvl="3" indent="0"/>
            <a:r>
              <a:rPr lang="en-US"/>
              <a:t>Fourth level</a:t>
            </a:r>
            <a:endParaRPr lang="en-US"/>
          </a:p>
          <a:p>
            <a:pPr lvl="4" indent="0"/>
            <a:r>
              <a:rPr lang="en-US"/>
              <a:t>Fifth level</a:t>
            </a:r>
            <a:endParaRPr lang="en-US"/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8"/>
          </a:xfrm>
          <a:prstGeom prst="rect">
            <a:avLst/>
          </a:prstGeom>
          <a:noFill/>
          <a:ln w="9525">
            <a:noFill/>
          </a:ln>
        </p:spPr>
        <p:txBody>
          <a:bodyPr lIns="92930" tIns="46465" rIns="92930" bIns="46465" anchor="b"/>
          <a:p>
            <a:pPr lvl="0" eaLnBrk="1" fontAlgn="base" hangingPunct="1"/>
            <a:endParaRPr sz="1200" strike="noStrike" noProof="1"/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8"/>
          </a:xfrm>
          <a:prstGeom prst="rect">
            <a:avLst/>
          </a:prstGeom>
          <a:noFill/>
          <a:ln w="9525">
            <a:noFill/>
          </a:ln>
        </p:spPr>
        <p:txBody>
          <a:bodyPr lIns="92930" tIns="46465" rIns="92930" bIns="46465" anchor="b"/>
          <a:p>
            <a:pPr lvl="0" algn="r" eaLnBrk="1" fontAlgn="base" hangingPunct="1"/>
            <a:fld id="{9A0DB2DC-4C9A-4742-B13C-FB6460FD3503}" type="slidenum">
              <a:rPr lang="en-US" sz="1200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6287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6287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025"/>
          <p:cNvGrpSpPr/>
          <p:nvPr/>
        </p:nvGrpSpPr>
        <p:grpSpPr>
          <a:xfrm>
            <a:off x="1071563" y="304800"/>
            <a:ext cx="7615237" cy="1106488"/>
            <a:chOff x="0" y="0"/>
            <a:chExt cx="4797" cy="697"/>
          </a:xfrm>
        </p:grpSpPr>
        <p:sp>
          <p:nvSpPr>
            <p:cNvPr id="1027" name="Oval 3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1028" name="Oval 4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1029" name="Oval 5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1030" name="Oval 6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1031" name="Oval 7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/>
              <a:t>Click to edit Master text styles</a:t>
            </a:r>
            <a:endParaRPr lang="en-US"/>
          </a:p>
          <a:p>
            <a:pPr lvl="1" indent="-285750"/>
            <a:r>
              <a:rPr lang="en-US"/>
              <a:t>Second level</a:t>
            </a:r>
            <a:endParaRPr lang="en-US"/>
          </a:p>
          <a:p>
            <a:pPr lvl="2" indent="-228600"/>
            <a:r>
              <a:rPr lang="en-US"/>
              <a:t>Third level</a:t>
            </a:r>
            <a:endParaRPr lang="en-US"/>
          </a:p>
          <a:p>
            <a:pPr lvl="3" indent="-228600"/>
            <a:r>
              <a:rPr lang="en-US"/>
              <a:t>Fourth level</a:t>
            </a:r>
            <a:endParaRPr lang="en-US"/>
          </a:p>
          <a:p>
            <a:pPr lvl="4" indent="-228600"/>
            <a:r>
              <a:rPr lang="en-US"/>
              <a:t>Fifth level</a:t>
            </a:r>
            <a:endParaRPr lang="en-US"/>
          </a:p>
        </p:txBody>
      </p:sp>
      <p:sp>
        <p:nvSpPr>
          <p:cNvPr id="1033" name="Rectangle 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4" name="Rectangle 1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35" name="Rectangle 1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6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049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2051" name="Oval 3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2052" name="Oval 4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2053" name="Oval 5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2054" name="Oval 6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2055" name="Oval 7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  <p:sp>
          <p:nvSpPr>
            <p:cNvPr id="2056" name="Oval 8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eaLnBrk="1" hangingPunct="1"/>
              <a:endParaRPr lang="en-US" sz="2400">
                <a:latin typeface="Times New Roman" panose="02020603050405020304" charset="0"/>
              </a:endParaRPr>
            </a:p>
          </p:txBody>
        </p:sp>
      </p:grpSp>
      <p:sp>
        <p:nvSpPr>
          <p:cNvPr id="2057" name="Rectangle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/>
              <a:t>Click to edit Master text styles</a:t>
            </a:r>
            <a:endParaRPr lang="en-US"/>
          </a:p>
          <a:p>
            <a:pPr lvl="1" indent="-285750"/>
            <a:r>
              <a:rPr lang="en-US"/>
              <a:t>Second level</a:t>
            </a:r>
            <a:endParaRPr lang="en-US"/>
          </a:p>
          <a:p>
            <a:pPr lvl="2" indent="-228600"/>
            <a:r>
              <a:rPr lang="en-US"/>
              <a:t>Third level</a:t>
            </a:r>
            <a:endParaRPr lang="en-US"/>
          </a:p>
          <a:p>
            <a:pPr lvl="3" indent="-228600"/>
            <a:r>
              <a:rPr lang="en-US"/>
              <a:t>Fourth level</a:t>
            </a:r>
            <a:endParaRPr lang="en-US"/>
          </a:p>
          <a:p>
            <a:pPr lvl="4" indent="-228600"/>
            <a:r>
              <a:rPr lang="en-US"/>
              <a:t>Fifth level</a:t>
            </a:r>
            <a:endParaRPr lang="en-US"/>
          </a:p>
        </p:txBody>
      </p:sp>
      <p:sp>
        <p:nvSpPr>
          <p:cNvPr id="2058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59" name="Rectangle 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eaLnBrk="1" fontAlgn="base" hangingPunct="1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60" name="Rectangle 1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eaLnBrk="1" fontAlgn="base" hangingPunct="1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2061" name="Rectangle 1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7.emf"/><Relationship Id="rId6" Type="http://schemas.openxmlformats.org/officeDocument/2006/relationships/image" Target="../media/image16.emf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/>
            <a:endParaRPr sz="4400" kern="1200" baseline="0">
              <a:latin typeface="Arial" panose="020B0604020202020204" pitchFamily="34" charset="0"/>
            </a:endParaRPr>
          </a:p>
        </p:txBody>
      </p:sp>
      <p:pic>
        <p:nvPicPr>
          <p:cNvPr id="2" name="Picture 22" descr="bvcb dfbvcdf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1430"/>
            <a:ext cx="915797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175" y="430689"/>
            <a:ext cx="6858000" cy="84391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norm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d-ID" sz="2000" b="1" dirty="0" smtClean="0">
                <a:sym typeface="+mn-ea"/>
              </a:rPr>
              <a:t>REVOLUSI </a:t>
            </a:r>
            <a:r>
              <a:rPr lang="en-US" altLang="id-ID" sz="2000" b="1" dirty="0">
                <a:sym typeface="+mn-ea"/>
              </a:rPr>
              <a:t>INDUSTRI </a:t>
            </a:r>
            <a:r>
              <a:rPr lang="en-US" altLang="id-ID" sz="2000" b="1" dirty="0" smtClean="0">
                <a:sym typeface="+mn-ea"/>
              </a:rPr>
              <a:t>4.0</a:t>
            </a:r>
            <a:r>
              <a:rPr lang="id-ID" altLang="id-ID" sz="2000" b="1" dirty="0" smtClean="0">
                <a:sym typeface="+mn-ea"/>
              </a:rPr>
              <a:t> DAN DAYA SAING</a:t>
            </a:r>
            <a:br>
              <a:rPr lang="en-US" altLang="id-ID" sz="2000" b="1" dirty="0"/>
            </a:br>
            <a:endParaRPr lang="en-US" sz="2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430" y="1746885"/>
            <a:ext cx="8466455" cy="2185670"/>
          </a:xfrm>
        </p:spPr>
        <p:txBody>
          <a:bodyPr>
            <a:normAutofit/>
          </a:bodyPr>
          <a:p>
            <a:r>
              <a:rPr lang="en-US" sz="3000">
                <a:solidFill>
                  <a:schemeClr val="bg1"/>
                </a:solidFill>
                <a:latin typeface="Britannic Bold" panose="020B0903060703020204" charset="0"/>
                <a:cs typeface="Britannic Bold" panose="020B0903060703020204" charset="0"/>
              </a:rPr>
              <a:t>MENJADI ANALIS &amp; FARMASIS YANG </a:t>
            </a:r>
            <a:endParaRPr lang="en-US" sz="3000">
              <a:solidFill>
                <a:schemeClr val="bg1"/>
              </a:solidFill>
              <a:latin typeface="Britannic Bold" panose="020B0903060703020204" charset="0"/>
              <a:cs typeface="Britannic Bold" panose="020B0903060703020204" charset="0"/>
            </a:endParaRPr>
          </a:p>
          <a:p>
            <a:r>
              <a:rPr lang="en-US" sz="3000">
                <a:solidFill>
                  <a:schemeClr val="bg1"/>
                </a:solidFill>
                <a:latin typeface="Britannic Bold" panose="020B0903060703020204" charset="0"/>
                <a:cs typeface="Britannic Bold" panose="020B0903060703020204" charset="0"/>
              </a:rPr>
              <a:t>BERDAYA SAING DI INDUSTRI KESEHATAN </a:t>
            </a:r>
            <a:endParaRPr lang="en-US" sz="3000">
              <a:solidFill>
                <a:schemeClr val="bg1"/>
              </a:solidFill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4100" name="Text Box 1"/>
          <p:cNvSpPr txBox="1"/>
          <p:nvPr/>
        </p:nvSpPr>
        <p:spPr>
          <a:xfrm>
            <a:off x="517525" y="5807393"/>
            <a:ext cx="4287838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en-US" altLang="zh-CN" b="1">
                <a:latin typeface="Aharoni" panose="02010803020104030203" charset="0"/>
              </a:rPr>
              <a:t>TechnoPark UNS  - Solo</a:t>
            </a:r>
            <a:endParaRPr lang="en-US" altLang="zh-CN" b="1">
              <a:latin typeface="Aharoni" panose="02010803020104030203" charset="0"/>
            </a:endParaRPr>
          </a:p>
          <a:p>
            <a:pPr algn="ctr" eaLnBrk="0" hangingPunct="0"/>
            <a:r>
              <a:rPr lang="en-US" altLang="zh-CN" b="1">
                <a:latin typeface="Aharoni" panose="02010803020104030203" charset="0"/>
              </a:rPr>
              <a:t>22 Juni 2019 </a:t>
            </a:r>
            <a:endParaRPr lang="en-US" altLang="zh-CN" b="1">
              <a:latin typeface="Aharoni" panose="02010803020104030203" charset="0"/>
            </a:endParaRPr>
          </a:p>
          <a:p>
            <a:pPr algn="ctr" eaLnBrk="0" hangingPunct="0"/>
            <a:r>
              <a:rPr lang="en-US" altLang="zh-CN" b="1">
                <a:latin typeface="Aharoni" panose="02010803020104030203" charset="0"/>
              </a:rPr>
              <a:t>Presented for : CDC STIKES NASIONAL </a:t>
            </a:r>
            <a:endParaRPr lang="en-US" altLang="zh-CN" b="1">
              <a:latin typeface="Aharoni" panose="02010803020104030203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2573020" y="3143568"/>
            <a:ext cx="4287838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en-US" altLang="zh-CN" sz="2000" b="1">
                <a:solidFill>
                  <a:schemeClr val="bg1"/>
                </a:solidFill>
                <a:latin typeface="Aharoni" panose="02010803020104030203" charset="0"/>
              </a:rPr>
              <a:t>Henny Puspitasari, MM</a:t>
            </a:r>
            <a:endParaRPr lang="en-US" altLang="zh-CN" sz="2000" b="1">
              <a:solidFill>
                <a:schemeClr val="bg1"/>
              </a:solidFill>
              <a:latin typeface="Aharoni" panose="02010803020104030203" charset="0"/>
            </a:endParaRP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Aharoni" panose="02010803020104030203" charset="0"/>
              </a:rPr>
              <a:t>REGIONAL HR &amp; GA MANAGER </a:t>
            </a:r>
            <a:endParaRPr lang="en-US" altLang="zh-CN" sz="1600" b="1">
              <a:solidFill>
                <a:schemeClr val="bg1"/>
              </a:solidFill>
              <a:latin typeface="Aharoni" panose="02010803020104030203" charset="0"/>
            </a:endParaRP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Aharoni" panose="02010803020104030203" charset="0"/>
              </a:rPr>
              <a:t>PT PRODIA WIDYAHUSADA</a:t>
            </a:r>
            <a:endParaRPr lang="en-US" altLang="zh-CN" sz="1600" b="1">
              <a:latin typeface="Aharoni" panose="02010803020104030203" charset="0"/>
            </a:endParaRPr>
          </a:p>
          <a:p>
            <a:pPr algn="ctr" eaLnBrk="0" hangingPunct="0"/>
            <a:r>
              <a:rPr lang="en-US" altLang="zh-CN" sz="1600" b="1">
                <a:latin typeface="Aharoni" panose="02010803020104030203" charset="0"/>
              </a:rPr>
              <a:t> </a:t>
            </a:r>
            <a:endParaRPr lang="en-US" altLang="zh-CN" sz="1600" b="1">
              <a:latin typeface="Aharoni" panose="02010803020104030203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58190"/>
          </a:xfrm>
        </p:spPr>
        <p:txBody>
          <a:bodyPr/>
          <a:p>
            <a:r>
              <a:rPr lang="en-US"/>
              <a:t>Dampak terhadap Pencari Kerja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622300" y="4582795"/>
            <a:ext cx="2819400" cy="20408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sym typeface="+mn-ea"/>
              </a:rPr>
              <a:t>Profesi yang akan eksis</a:t>
            </a:r>
            <a:endParaRPr 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Pertugas kesehatan, Ahli Gizi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Designer </a:t>
            </a:r>
            <a:endParaRPr 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Terapis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933950" y="2477135"/>
            <a:ext cx="3885565" cy="3312795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Profesi Baru yang akan muncul : 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content creator, content writer, spesialis media sosial, SEO Spesialist, cyber security, Digital Public Relation, Manajer Permasaran Digital, Developer Software, dan yang terakhir adalah Web Develope</a:t>
            </a:r>
            <a:endParaRPr 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1417955"/>
            <a:ext cx="4040505" cy="27133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  <a:sym typeface="+mn-ea"/>
              </a:rPr>
              <a:t>Profesi yang di prediksi akan hilang:</a:t>
            </a: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Pengantar surat, Petugas Tol, Loan Officer, Tenaga pengajar/dosen,Kasir, Travel Agent, Teller bank, Agen Asuransi, Telemarketer, Pustakawan, dst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79756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Industri Kesehatan pada Rev 4.0 </a:t>
            </a:r>
            <a:br>
              <a:rPr lang="en-US"/>
            </a:br>
            <a:endParaRPr lang="en-US"/>
          </a:p>
        </p:txBody>
      </p:sp>
      <p:graphicFrame>
        <p:nvGraphicFramePr>
          <p:cNvPr id="9" name="Table 8"/>
          <p:cNvGraphicFramePr/>
          <p:nvPr/>
        </p:nvGraphicFramePr>
        <p:xfrm>
          <a:off x="294640" y="1405255"/>
          <a:ext cx="8651240" cy="528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810"/>
                <a:gridCol w="2162810"/>
                <a:gridCol w="2162810"/>
                <a:gridCol w="2162810"/>
              </a:tblGrid>
              <a:tr h="1243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1816 : Penemuan Stetoskop modern 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1895 : Penemuan Rontgen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 </a:t>
                      </a: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1978 : Penemuan MRi ( magnetic resonance imaging )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+mn-ea"/>
                        </a:rPr>
                        <a:t>Saat ini : Telemedicine (internet dg teknologi sensor )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201803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201866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4640" y="2733040"/>
            <a:ext cx="2070100" cy="16795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495" y="4571365"/>
            <a:ext cx="2087880" cy="1943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60" y="2661285"/>
            <a:ext cx="1991995" cy="1751965"/>
          </a:xfrm>
          <a:prstGeom prst="rect">
            <a:avLst/>
          </a:prstGeom>
        </p:spPr>
      </p:pic>
      <p:pic>
        <p:nvPicPr>
          <p:cNvPr id="13" name="Picture 12" descr="images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560" y="4657090"/>
            <a:ext cx="1991995" cy="1943735"/>
          </a:xfrm>
          <a:prstGeom prst="rect">
            <a:avLst/>
          </a:prstGeom>
        </p:spPr>
      </p:pic>
      <p:pic>
        <p:nvPicPr>
          <p:cNvPr id="14" name="Picture 13" descr="images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360" y="2680335"/>
            <a:ext cx="2027555" cy="1891030"/>
          </a:xfrm>
          <a:prstGeom prst="rect">
            <a:avLst/>
          </a:prstGeom>
        </p:spPr>
      </p:pic>
      <p:pic>
        <p:nvPicPr>
          <p:cNvPr id="15" name="Picture 14" descr="images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995" y="4712970"/>
            <a:ext cx="2082165" cy="1802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085" y="2680335"/>
            <a:ext cx="2042795" cy="189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085" y="4712335"/>
            <a:ext cx="2042795" cy="188849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16255" y="1811655"/>
            <a:ext cx="8229600" cy="626745"/>
          </a:xfrm>
        </p:spPr>
        <p:txBody>
          <a:bodyPr/>
          <a:lstStyle/>
          <a:p>
            <a:pPr marL="0" indent="0"/>
            <a:r>
              <a:rPr lang="en-US" sz="2800" dirty="0"/>
              <a:t>Number of Indonesian Population 2017</a:t>
            </a:r>
            <a:endParaRPr lang="en-US" sz="2800" dirty="0"/>
          </a:p>
        </p:txBody>
      </p:sp>
      <p:grpSp>
        <p:nvGrpSpPr>
          <p:cNvPr id="28675" name="Group 86"/>
          <p:cNvGrpSpPr/>
          <p:nvPr/>
        </p:nvGrpSpPr>
        <p:grpSpPr bwMode="auto">
          <a:xfrm>
            <a:off x="878205" y="2973070"/>
            <a:ext cx="7434263" cy="2590800"/>
            <a:chOff x="0" y="0"/>
            <a:chExt cx="23418" cy="8161"/>
          </a:xfrm>
        </p:grpSpPr>
        <p:sp>
          <p:nvSpPr>
            <p:cNvPr id="28676" name="Freeform 87"/>
            <p:cNvSpPr>
              <a:spLocks noChangeArrowheads="1"/>
            </p:cNvSpPr>
            <p:nvPr/>
          </p:nvSpPr>
          <p:spPr bwMode="auto">
            <a:xfrm>
              <a:off x="5045" y="3621"/>
              <a:ext cx="825" cy="750"/>
            </a:xfrm>
            <a:custGeom>
              <a:avLst/>
              <a:gdLst>
                <a:gd name="T0" fmla="*/ 146 w 165"/>
                <a:gd name="T1" fmla="*/ 150 h 150"/>
                <a:gd name="T2" fmla="*/ 122 w 165"/>
                <a:gd name="T3" fmla="*/ 137 h 150"/>
                <a:gd name="T4" fmla="*/ 97 w 165"/>
                <a:gd name="T5" fmla="*/ 136 h 150"/>
                <a:gd name="T6" fmla="*/ 84 w 165"/>
                <a:gd name="T7" fmla="*/ 117 h 150"/>
                <a:gd name="T8" fmla="*/ 84 w 165"/>
                <a:gd name="T9" fmla="*/ 95 h 150"/>
                <a:gd name="T10" fmla="*/ 68 w 165"/>
                <a:gd name="T11" fmla="*/ 57 h 150"/>
                <a:gd name="T12" fmla="*/ 33 w 165"/>
                <a:gd name="T13" fmla="*/ 56 h 150"/>
                <a:gd name="T14" fmla="*/ 0 w 165"/>
                <a:gd name="T15" fmla="*/ 48 h 150"/>
                <a:gd name="T16" fmla="*/ 23 w 165"/>
                <a:gd name="T17" fmla="*/ 30 h 150"/>
                <a:gd name="T18" fmla="*/ 36 w 165"/>
                <a:gd name="T19" fmla="*/ 9 h 150"/>
                <a:gd name="T20" fmla="*/ 52 w 165"/>
                <a:gd name="T21" fmla="*/ 0 h 150"/>
                <a:gd name="T22" fmla="*/ 59 w 165"/>
                <a:gd name="T23" fmla="*/ 29 h 150"/>
                <a:gd name="T24" fmla="*/ 80 w 165"/>
                <a:gd name="T25" fmla="*/ 2 h 150"/>
                <a:gd name="T26" fmla="*/ 97 w 165"/>
                <a:gd name="T27" fmla="*/ 0 h 150"/>
                <a:gd name="T28" fmla="*/ 99 w 165"/>
                <a:gd name="T29" fmla="*/ 29 h 150"/>
                <a:gd name="T30" fmla="*/ 111 w 165"/>
                <a:gd name="T31" fmla="*/ 69 h 150"/>
                <a:gd name="T32" fmla="*/ 108 w 165"/>
                <a:gd name="T33" fmla="*/ 77 h 150"/>
                <a:gd name="T34" fmla="*/ 128 w 165"/>
                <a:gd name="T35" fmla="*/ 99 h 150"/>
                <a:gd name="T36" fmla="*/ 165 w 165"/>
                <a:gd name="T37" fmla="*/ 104 h 150"/>
                <a:gd name="T38" fmla="*/ 150 w 165"/>
                <a:gd name="T39" fmla="*/ 129 h 150"/>
                <a:gd name="T40" fmla="*/ 146 w 165"/>
                <a:gd name="T41" fmla="*/ 150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50"/>
                <a:gd name="T65" fmla="*/ 165 w 165"/>
                <a:gd name="T66" fmla="*/ 150 h 1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50">
                  <a:moveTo>
                    <a:pt x="146" y="150"/>
                  </a:moveTo>
                  <a:lnTo>
                    <a:pt x="122" y="137"/>
                  </a:lnTo>
                  <a:lnTo>
                    <a:pt x="97" y="136"/>
                  </a:lnTo>
                  <a:lnTo>
                    <a:pt x="84" y="117"/>
                  </a:lnTo>
                  <a:lnTo>
                    <a:pt x="84" y="95"/>
                  </a:lnTo>
                  <a:lnTo>
                    <a:pt x="68" y="57"/>
                  </a:lnTo>
                  <a:lnTo>
                    <a:pt x="33" y="56"/>
                  </a:lnTo>
                  <a:lnTo>
                    <a:pt x="0" y="48"/>
                  </a:lnTo>
                  <a:lnTo>
                    <a:pt x="23" y="30"/>
                  </a:lnTo>
                  <a:lnTo>
                    <a:pt x="36" y="9"/>
                  </a:lnTo>
                  <a:lnTo>
                    <a:pt x="52" y="0"/>
                  </a:lnTo>
                  <a:lnTo>
                    <a:pt x="59" y="29"/>
                  </a:lnTo>
                  <a:lnTo>
                    <a:pt x="80" y="2"/>
                  </a:lnTo>
                  <a:lnTo>
                    <a:pt x="97" y="0"/>
                  </a:lnTo>
                  <a:lnTo>
                    <a:pt x="99" y="29"/>
                  </a:lnTo>
                  <a:lnTo>
                    <a:pt x="111" y="69"/>
                  </a:lnTo>
                  <a:lnTo>
                    <a:pt x="108" y="77"/>
                  </a:lnTo>
                  <a:lnTo>
                    <a:pt x="128" y="99"/>
                  </a:lnTo>
                  <a:lnTo>
                    <a:pt x="165" y="104"/>
                  </a:lnTo>
                  <a:lnTo>
                    <a:pt x="150" y="129"/>
                  </a:lnTo>
                  <a:lnTo>
                    <a:pt x="146" y="15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77" name="Freeform 88"/>
            <p:cNvSpPr>
              <a:spLocks noChangeArrowheads="1"/>
            </p:cNvSpPr>
            <p:nvPr/>
          </p:nvSpPr>
          <p:spPr bwMode="auto">
            <a:xfrm>
              <a:off x="6330" y="4156"/>
              <a:ext cx="335" cy="300"/>
            </a:xfrm>
            <a:custGeom>
              <a:avLst/>
              <a:gdLst>
                <a:gd name="T0" fmla="*/ 3 w 67"/>
                <a:gd name="T1" fmla="*/ 60 h 60"/>
                <a:gd name="T2" fmla="*/ 43 w 67"/>
                <a:gd name="T3" fmla="*/ 51 h 60"/>
                <a:gd name="T4" fmla="*/ 67 w 67"/>
                <a:gd name="T5" fmla="*/ 29 h 60"/>
                <a:gd name="T6" fmla="*/ 58 w 67"/>
                <a:gd name="T7" fmla="*/ 12 h 60"/>
                <a:gd name="T8" fmla="*/ 34 w 67"/>
                <a:gd name="T9" fmla="*/ 1 h 60"/>
                <a:gd name="T10" fmla="*/ 1 w 67"/>
                <a:gd name="T11" fmla="*/ 0 h 60"/>
                <a:gd name="T12" fmla="*/ 0 w 67"/>
                <a:gd name="T13" fmla="*/ 28 h 60"/>
                <a:gd name="T14" fmla="*/ 3 w 67"/>
                <a:gd name="T15" fmla="*/ 6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0"/>
                <a:gd name="T26" fmla="*/ 67 w 67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0">
                  <a:moveTo>
                    <a:pt x="3" y="60"/>
                  </a:moveTo>
                  <a:lnTo>
                    <a:pt x="43" y="51"/>
                  </a:lnTo>
                  <a:lnTo>
                    <a:pt x="67" y="29"/>
                  </a:lnTo>
                  <a:lnTo>
                    <a:pt x="58" y="12"/>
                  </a:lnTo>
                  <a:lnTo>
                    <a:pt x="34" y="1"/>
                  </a:lnTo>
                  <a:lnTo>
                    <a:pt x="1" y="0"/>
                  </a:lnTo>
                  <a:lnTo>
                    <a:pt x="0" y="28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78" name="Freeform 89"/>
            <p:cNvSpPr>
              <a:spLocks noChangeArrowheads="1"/>
            </p:cNvSpPr>
            <p:nvPr/>
          </p:nvSpPr>
          <p:spPr bwMode="auto">
            <a:xfrm>
              <a:off x="12111" y="7596"/>
              <a:ext cx="985" cy="495"/>
            </a:xfrm>
            <a:custGeom>
              <a:avLst/>
              <a:gdLst>
                <a:gd name="T0" fmla="*/ 126 w 197"/>
                <a:gd name="T1" fmla="*/ 95 h 99"/>
                <a:gd name="T2" fmla="*/ 107 w 197"/>
                <a:gd name="T3" fmla="*/ 69 h 99"/>
                <a:gd name="T4" fmla="*/ 65 w 197"/>
                <a:gd name="T5" fmla="*/ 47 h 99"/>
                <a:gd name="T6" fmla="*/ 20 w 197"/>
                <a:gd name="T7" fmla="*/ 47 h 99"/>
                <a:gd name="T8" fmla="*/ 0 w 197"/>
                <a:gd name="T9" fmla="*/ 22 h 99"/>
                <a:gd name="T10" fmla="*/ 41 w 197"/>
                <a:gd name="T11" fmla="*/ 8 h 99"/>
                <a:gd name="T12" fmla="*/ 83 w 197"/>
                <a:gd name="T13" fmla="*/ 9 h 99"/>
                <a:gd name="T14" fmla="*/ 107 w 197"/>
                <a:gd name="T15" fmla="*/ 0 h 99"/>
                <a:gd name="T16" fmla="*/ 119 w 197"/>
                <a:gd name="T17" fmla="*/ 12 h 99"/>
                <a:gd name="T18" fmla="*/ 134 w 197"/>
                <a:gd name="T19" fmla="*/ 27 h 99"/>
                <a:gd name="T20" fmla="*/ 156 w 197"/>
                <a:gd name="T21" fmla="*/ 36 h 99"/>
                <a:gd name="T22" fmla="*/ 197 w 197"/>
                <a:gd name="T23" fmla="*/ 80 h 99"/>
                <a:gd name="T24" fmla="*/ 165 w 197"/>
                <a:gd name="T25" fmla="*/ 99 h 99"/>
                <a:gd name="T26" fmla="*/ 126 w 197"/>
                <a:gd name="T27" fmla="*/ 95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7"/>
                <a:gd name="T43" fmla="*/ 0 h 99"/>
                <a:gd name="T44" fmla="*/ 197 w 197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7" h="99">
                  <a:moveTo>
                    <a:pt x="126" y="95"/>
                  </a:moveTo>
                  <a:lnTo>
                    <a:pt x="107" y="69"/>
                  </a:lnTo>
                  <a:lnTo>
                    <a:pt x="65" y="47"/>
                  </a:lnTo>
                  <a:lnTo>
                    <a:pt x="20" y="47"/>
                  </a:lnTo>
                  <a:lnTo>
                    <a:pt x="0" y="22"/>
                  </a:lnTo>
                  <a:lnTo>
                    <a:pt x="41" y="8"/>
                  </a:lnTo>
                  <a:lnTo>
                    <a:pt x="83" y="9"/>
                  </a:lnTo>
                  <a:lnTo>
                    <a:pt x="107" y="0"/>
                  </a:lnTo>
                  <a:lnTo>
                    <a:pt x="119" y="12"/>
                  </a:lnTo>
                  <a:lnTo>
                    <a:pt x="134" y="27"/>
                  </a:lnTo>
                  <a:lnTo>
                    <a:pt x="156" y="36"/>
                  </a:lnTo>
                  <a:lnTo>
                    <a:pt x="197" y="80"/>
                  </a:lnTo>
                  <a:lnTo>
                    <a:pt x="165" y="99"/>
                  </a:lnTo>
                  <a:lnTo>
                    <a:pt x="126" y="95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79" name="Freeform 90"/>
            <p:cNvSpPr>
              <a:spLocks noChangeArrowheads="1"/>
            </p:cNvSpPr>
            <p:nvPr/>
          </p:nvSpPr>
          <p:spPr bwMode="auto">
            <a:xfrm>
              <a:off x="10561" y="7026"/>
              <a:ext cx="405" cy="375"/>
            </a:xfrm>
            <a:custGeom>
              <a:avLst/>
              <a:gdLst>
                <a:gd name="T0" fmla="*/ 0 w 81"/>
                <a:gd name="T1" fmla="*/ 66 h 75"/>
                <a:gd name="T2" fmla="*/ 19 w 81"/>
                <a:gd name="T3" fmla="*/ 47 h 75"/>
                <a:gd name="T4" fmla="*/ 21 w 81"/>
                <a:gd name="T5" fmla="*/ 24 h 75"/>
                <a:gd name="T6" fmla="*/ 37 w 81"/>
                <a:gd name="T7" fmla="*/ 0 h 75"/>
                <a:gd name="T8" fmla="*/ 64 w 81"/>
                <a:gd name="T9" fmla="*/ 0 h 75"/>
                <a:gd name="T10" fmla="*/ 81 w 81"/>
                <a:gd name="T11" fmla="*/ 17 h 75"/>
                <a:gd name="T12" fmla="*/ 63 w 81"/>
                <a:gd name="T13" fmla="*/ 59 h 75"/>
                <a:gd name="T14" fmla="*/ 49 w 81"/>
                <a:gd name="T15" fmla="*/ 75 h 75"/>
                <a:gd name="T16" fmla="*/ 28 w 81"/>
                <a:gd name="T17" fmla="*/ 75 h 75"/>
                <a:gd name="T18" fmla="*/ 0 w 81"/>
                <a:gd name="T19" fmla="*/ 6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75"/>
                <a:gd name="T32" fmla="*/ 81 w 81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75">
                  <a:moveTo>
                    <a:pt x="0" y="66"/>
                  </a:moveTo>
                  <a:lnTo>
                    <a:pt x="19" y="47"/>
                  </a:lnTo>
                  <a:lnTo>
                    <a:pt x="21" y="24"/>
                  </a:lnTo>
                  <a:lnTo>
                    <a:pt x="37" y="0"/>
                  </a:lnTo>
                  <a:lnTo>
                    <a:pt x="64" y="0"/>
                  </a:lnTo>
                  <a:lnTo>
                    <a:pt x="81" y="17"/>
                  </a:lnTo>
                  <a:lnTo>
                    <a:pt x="63" y="59"/>
                  </a:lnTo>
                  <a:lnTo>
                    <a:pt x="49" y="75"/>
                  </a:lnTo>
                  <a:lnTo>
                    <a:pt x="28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0" name="Freeform 91"/>
            <p:cNvSpPr>
              <a:spLocks noChangeArrowheads="1"/>
            </p:cNvSpPr>
            <p:nvPr/>
          </p:nvSpPr>
          <p:spPr bwMode="auto">
            <a:xfrm>
              <a:off x="10986" y="7101"/>
              <a:ext cx="795" cy="375"/>
            </a:xfrm>
            <a:custGeom>
              <a:avLst/>
              <a:gdLst>
                <a:gd name="T0" fmla="*/ 0 w 159"/>
                <a:gd name="T1" fmla="*/ 63 h 75"/>
                <a:gd name="T2" fmla="*/ 9 w 159"/>
                <a:gd name="T3" fmla="*/ 26 h 75"/>
                <a:gd name="T4" fmla="*/ 33 w 159"/>
                <a:gd name="T5" fmla="*/ 15 h 75"/>
                <a:gd name="T6" fmla="*/ 45 w 159"/>
                <a:gd name="T7" fmla="*/ 0 h 75"/>
                <a:gd name="T8" fmla="*/ 62 w 159"/>
                <a:gd name="T9" fmla="*/ 11 h 75"/>
                <a:gd name="T10" fmla="*/ 86 w 159"/>
                <a:gd name="T11" fmla="*/ 12 h 75"/>
                <a:gd name="T12" fmla="*/ 102 w 159"/>
                <a:gd name="T13" fmla="*/ 33 h 75"/>
                <a:gd name="T14" fmla="*/ 128 w 159"/>
                <a:gd name="T15" fmla="*/ 41 h 75"/>
                <a:gd name="T16" fmla="*/ 158 w 159"/>
                <a:gd name="T17" fmla="*/ 32 h 75"/>
                <a:gd name="T18" fmla="*/ 159 w 159"/>
                <a:gd name="T19" fmla="*/ 50 h 75"/>
                <a:gd name="T20" fmla="*/ 126 w 159"/>
                <a:gd name="T21" fmla="*/ 59 h 75"/>
                <a:gd name="T22" fmla="*/ 101 w 159"/>
                <a:gd name="T23" fmla="*/ 57 h 75"/>
                <a:gd name="T24" fmla="*/ 78 w 159"/>
                <a:gd name="T25" fmla="*/ 68 h 75"/>
                <a:gd name="T26" fmla="*/ 43 w 159"/>
                <a:gd name="T27" fmla="*/ 75 h 75"/>
                <a:gd name="T28" fmla="*/ 0 w 159"/>
                <a:gd name="T29" fmla="*/ 6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75"/>
                <a:gd name="T47" fmla="*/ 159 w 159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75">
                  <a:moveTo>
                    <a:pt x="0" y="63"/>
                  </a:moveTo>
                  <a:lnTo>
                    <a:pt x="9" y="26"/>
                  </a:lnTo>
                  <a:lnTo>
                    <a:pt x="33" y="15"/>
                  </a:lnTo>
                  <a:lnTo>
                    <a:pt x="45" y="0"/>
                  </a:lnTo>
                  <a:lnTo>
                    <a:pt x="62" y="11"/>
                  </a:lnTo>
                  <a:lnTo>
                    <a:pt x="86" y="12"/>
                  </a:lnTo>
                  <a:lnTo>
                    <a:pt x="102" y="33"/>
                  </a:lnTo>
                  <a:lnTo>
                    <a:pt x="128" y="41"/>
                  </a:lnTo>
                  <a:lnTo>
                    <a:pt x="158" y="32"/>
                  </a:lnTo>
                  <a:lnTo>
                    <a:pt x="159" y="50"/>
                  </a:lnTo>
                  <a:lnTo>
                    <a:pt x="126" y="59"/>
                  </a:lnTo>
                  <a:lnTo>
                    <a:pt x="101" y="57"/>
                  </a:lnTo>
                  <a:lnTo>
                    <a:pt x="78" y="68"/>
                  </a:lnTo>
                  <a:lnTo>
                    <a:pt x="43" y="7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1" name="Freeform 92"/>
            <p:cNvSpPr>
              <a:spLocks noChangeArrowheads="1"/>
            </p:cNvSpPr>
            <p:nvPr/>
          </p:nvSpPr>
          <p:spPr bwMode="auto">
            <a:xfrm>
              <a:off x="11431" y="6951"/>
              <a:ext cx="780" cy="390"/>
            </a:xfrm>
            <a:custGeom>
              <a:avLst/>
              <a:gdLst>
                <a:gd name="T0" fmla="*/ 91 w 156"/>
                <a:gd name="T1" fmla="*/ 78 h 78"/>
                <a:gd name="T2" fmla="*/ 88 w 156"/>
                <a:gd name="T3" fmla="*/ 57 h 78"/>
                <a:gd name="T4" fmla="*/ 43 w 156"/>
                <a:gd name="T5" fmla="*/ 39 h 78"/>
                <a:gd name="T6" fmla="*/ 0 w 156"/>
                <a:gd name="T7" fmla="*/ 15 h 78"/>
                <a:gd name="T8" fmla="*/ 21 w 156"/>
                <a:gd name="T9" fmla="*/ 9 h 78"/>
                <a:gd name="T10" fmla="*/ 45 w 156"/>
                <a:gd name="T11" fmla="*/ 0 h 78"/>
                <a:gd name="T12" fmla="*/ 72 w 156"/>
                <a:gd name="T13" fmla="*/ 33 h 78"/>
                <a:gd name="T14" fmla="*/ 87 w 156"/>
                <a:gd name="T15" fmla="*/ 26 h 78"/>
                <a:gd name="T16" fmla="*/ 103 w 156"/>
                <a:gd name="T17" fmla="*/ 26 h 78"/>
                <a:gd name="T18" fmla="*/ 111 w 156"/>
                <a:gd name="T19" fmla="*/ 54 h 78"/>
                <a:gd name="T20" fmla="*/ 124 w 156"/>
                <a:gd name="T21" fmla="*/ 32 h 78"/>
                <a:gd name="T22" fmla="*/ 144 w 156"/>
                <a:gd name="T23" fmla="*/ 26 h 78"/>
                <a:gd name="T24" fmla="*/ 148 w 156"/>
                <a:gd name="T25" fmla="*/ 50 h 78"/>
                <a:gd name="T26" fmla="*/ 156 w 156"/>
                <a:gd name="T27" fmla="*/ 65 h 78"/>
                <a:gd name="T28" fmla="*/ 121 w 156"/>
                <a:gd name="T29" fmla="*/ 69 h 78"/>
                <a:gd name="T30" fmla="*/ 91 w 156"/>
                <a:gd name="T31" fmla="*/ 78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78"/>
                <a:gd name="T50" fmla="*/ 156 w 156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78">
                  <a:moveTo>
                    <a:pt x="91" y="78"/>
                  </a:moveTo>
                  <a:lnTo>
                    <a:pt x="88" y="57"/>
                  </a:lnTo>
                  <a:lnTo>
                    <a:pt x="43" y="39"/>
                  </a:lnTo>
                  <a:lnTo>
                    <a:pt x="0" y="15"/>
                  </a:lnTo>
                  <a:lnTo>
                    <a:pt x="21" y="9"/>
                  </a:lnTo>
                  <a:lnTo>
                    <a:pt x="45" y="0"/>
                  </a:lnTo>
                  <a:lnTo>
                    <a:pt x="72" y="33"/>
                  </a:lnTo>
                  <a:lnTo>
                    <a:pt x="87" y="26"/>
                  </a:lnTo>
                  <a:lnTo>
                    <a:pt x="103" y="26"/>
                  </a:lnTo>
                  <a:lnTo>
                    <a:pt x="111" y="54"/>
                  </a:lnTo>
                  <a:lnTo>
                    <a:pt x="124" y="32"/>
                  </a:lnTo>
                  <a:lnTo>
                    <a:pt x="144" y="26"/>
                  </a:lnTo>
                  <a:lnTo>
                    <a:pt x="148" y="50"/>
                  </a:lnTo>
                  <a:lnTo>
                    <a:pt x="156" y="65"/>
                  </a:lnTo>
                  <a:lnTo>
                    <a:pt x="121" y="69"/>
                  </a:lnTo>
                  <a:lnTo>
                    <a:pt x="91" y="78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2" name="Freeform 93"/>
            <p:cNvSpPr>
              <a:spLocks noChangeArrowheads="1"/>
            </p:cNvSpPr>
            <p:nvPr/>
          </p:nvSpPr>
          <p:spPr bwMode="auto">
            <a:xfrm>
              <a:off x="12561" y="7056"/>
              <a:ext cx="1545" cy="340"/>
            </a:xfrm>
            <a:custGeom>
              <a:avLst/>
              <a:gdLst>
                <a:gd name="T0" fmla="*/ 0 w 309"/>
                <a:gd name="T1" fmla="*/ 39 h 68"/>
                <a:gd name="T2" fmla="*/ 9 w 309"/>
                <a:gd name="T3" fmla="*/ 56 h 68"/>
                <a:gd name="T4" fmla="*/ 57 w 309"/>
                <a:gd name="T5" fmla="*/ 59 h 68"/>
                <a:gd name="T6" fmla="*/ 83 w 309"/>
                <a:gd name="T7" fmla="*/ 56 h 68"/>
                <a:gd name="T8" fmla="*/ 122 w 309"/>
                <a:gd name="T9" fmla="*/ 68 h 68"/>
                <a:gd name="T10" fmla="*/ 150 w 309"/>
                <a:gd name="T11" fmla="*/ 66 h 68"/>
                <a:gd name="T12" fmla="*/ 167 w 309"/>
                <a:gd name="T13" fmla="*/ 54 h 68"/>
                <a:gd name="T14" fmla="*/ 200 w 309"/>
                <a:gd name="T15" fmla="*/ 60 h 68"/>
                <a:gd name="T16" fmla="*/ 252 w 309"/>
                <a:gd name="T17" fmla="*/ 48 h 68"/>
                <a:gd name="T18" fmla="*/ 309 w 309"/>
                <a:gd name="T19" fmla="*/ 36 h 68"/>
                <a:gd name="T20" fmla="*/ 303 w 309"/>
                <a:gd name="T21" fmla="*/ 14 h 68"/>
                <a:gd name="T22" fmla="*/ 276 w 309"/>
                <a:gd name="T23" fmla="*/ 17 h 68"/>
                <a:gd name="T24" fmla="*/ 275 w 309"/>
                <a:gd name="T25" fmla="*/ 36 h 68"/>
                <a:gd name="T26" fmla="*/ 245 w 309"/>
                <a:gd name="T27" fmla="*/ 38 h 68"/>
                <a:gd name="T28" fmla="*/ 225 w 309"/>
                <a:gd name="T29" fmla="*/ 21 h 68"/>
                <a:gd name="T30" fmla="*/ 189 w 309"/>
                <a:gd name="T31" fmla="*/ 24 h 68"/>
                <a:gd name="T32" fmla="*/ 170 w 309"/>
                <a:gd name="T33" fmla="*/ 36 h 68"/>
                <a:gd name="T34" fmla="*/ 155 w 309"/>
                <a:gd name="T35" fmla="*/ 27 h 68"/>
                <a:gd name="T36" fmla="*/ 92 w 309"/>
                <a:gd name="T37" fmla="*/ 0 h 68"/>
                <a:gd name="T38" fmla="*/ 44 w 309"/>
                <a:gd name="T39" fmla="*/ 2 h 68"/>
                <a:gd name="T40" fmla="*/ 27 w 309"/>
                <a:gd name="T41" fmla="*/ 18 h 68"/>
                <a:gd name="T42" fmla="*/ 0 w 309"/>
                <a:gd name="T43" fmla="*/ 39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9"/>
                <a:gd name="T67" fmla="*/ 0 h 68"/>
                <a:gd name="T68" fmla="*/ 309 w 309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9" h="68">
                  <a:moveTo>
                    <a:pt x="0" y="39"/>
                  </a:moveTo>
                  <a:lnTo>
                    <a:pt x="9" y="56"/>
                  </a:lnTo>
                  <a:lnTo>
                    <a:pt x="57" y="59"/>
                  </a:lnTo>
                  <a:lnTo>
                    <a:pt x="83" y="56"/>
                  </a:lnTo>
                  <a:lnTo>
                    <a:pt x="122" y="68"/>
                  </a:lnTo>
                  <a:lnTo>
                    <a:pt x="150" y="66"/>
                  </a:lnTo>
                  <a:lnTo>
                    <a:pt x="167" y="54"/>
                  </a:lnTo>
                  <a:lnTo>
                    <a:pt x="200" y="60"/>
                  </a:lnTo>
                  <a:lnTo>
                    <a:pt x="252" y="48"/>
                  </a:lnTo>
                  <a:lnTo>
                    <a:pt x="309" y="36"/>
                  </a:lnTo>
                  <a:lnTo>
                    <a:pt x="303" y="14"/>
                  </a:lnTo>
                  <a:lnTo>
                    <a:pt x="276" y="17"/>
                  </a:lnTo>
                  <a:lnTo>
                    <a:pt x="275" y="36"/>
                  </a:lnTo>
                  <a:lnTo>
                    <a:pt x="245" y="38"/>
                  </a:lnTo>
                  <a:lnTo>
                    <a:pt x="225" y="21"/>
                  </a:lnTo>
                  <a:lnTo>
                    <a:pt x="189" y="24"/>
                  </a:lnTo>
                  <a:lnTo>
                    <a:pt x="170" y="36"/>
                  </a:lnTo>
                  <a:lnTo>
                    <a:pt x="155" y="27"/>
                  </a:lnTo>
                  <a:lnTo>
                    <a:pt x="92" y="0"/>
                  </a:lnTo>
                  <a:lnTo>
                    <a:pt x="44" y="2"/>
                  </a:lnTo>
                  <a:lnTo>
                    <a:pt x="27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3" name="Freeform 94"/>
            <p:cNvSpPr>
              <a:spLocks noChangeArrowheads="1"/>
            </p:cNvSpPr>
            <p:nvPr/>
          </p:nvSpPr>
          <p:spPr bwMode="auto">
            <a:xfrm>
              <a:off x="13986" y="5116"/>
              <a:ext cx="315" cy="660"/>
            </a:xfrm>
            <a:custGeom>
              <a:avLst/>
              <a:gdLst>
                <a:gd name="T0" fmla="*/ 17 w 63"/>
                <a:gd name="T1" fmla="*/ 132 h 132"/>
                <a:gd name="T2" fmla="*/ 0 w 63"/>
                <a:gd name="T3" fmla="*/ 112 h 132"/>
                <a:gd name="T4" fmla="*/ 29 w 63"/>
                <a:gd name="T5" fmla="*/ 70 h 132"/>
                <a:gd name="T6" fmla="*/ 35 w 63"/>
                <a:gd name="T7" fmla="*/ 1 h 132"/>
                <a:gd name="T8" fmla="*/ 56 w 63"/>
                <a:gd name="T9" fmla="*/ 0 h 132"/>
                <a:gd name="T10" fmla="*/ 63 w 63"/>
                <a:gd name="T11" fmla="*/ 24 h 132"/>
                <a:gd name="T12" fmla="*/ 42 w 63"/>
                <a:gd name="T13" fmla="*/ 40 h 132"/>
                <a:gd name="T14" fmla="*/ 45 w 63"/>
                <a:gd name="T15" fmla="*/ 67 h 132"/>
                <a:gd name="T16" fmla="*/ 59 w 63"/>
                <a:gd name="T17" fmla="*/ 96 h 132"/>
                <a:gd name="T18" fmla="*/ 38 w 63"/>
                <a:gd name="T19" fmla="*/ 96 h 132"/>
                <a:gd name="T20" fmla="*/ 24 w 63"/>
                <a:gd name="T21" fmla="*/ 105 h 132"/>
                <a:gd name="T22" fmla="*/ 30 w 63"/>
                <a:gd name="T23" fmla="*/ 117 h 132"/>
                <a:gd name="T24" fmla="*/ 17 w 63"/>
                <a:gd name="T25" fmla="*/ 132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132"/>
                <a:gd name="T41" fmla="*/ 63 w 63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132">
                  <a:moveTo>
                    <a:pt x="17" y="132"/>
                  </a:moveTo>
                  <a:lnTo>
                    <a:pt x="0" y="112"/>
                  </a:lnTo>
                  <a:lnTo>
                    <a:pt x="29" y="70"/>
                  </a:lnTo>
                  <a:lnTo>
                    <a:pt x="35" y="1"/>
                  </a:lnTo>
                  <a:lnTo>
                    <a:pt x="56" y="0"/>
                  </a:lnTo>
                  <a:lnTo>
                    <a:pt x="63" y="24"/>
                  </a:lnTo>
                  <a:lnTo>
                    <a:pt x="42" y="40"/>
                  </a:lnTo>
                  <a:lnTo>
                    <a:pt x="45" y="67"/>
                  </a:lnTo>
                  <a:lnTo>
                    <a:pt x="59" y="96"/>
                  </a:lnTo>
                  <a:lnTo>
                    <a:pt x="38" y="96"/>
                  </a:lnTo>
                  <a:lnTo>
                    <a:pt x="24" y="105"/>
                  </a:lnTo>
                  <a:lnTo>
                    <a:pt x="30" y="117"/>
                  </a:lnTo>
                  <a:lnTo>
                    <a:pt x="17" y="132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4" name="Freeform 95"/>
            <p:cNvSpPr>
              <a:spLocks noChangeArrowheads="1"/>
            </p:cNvSpPr>
            <p:nvPr/>
          </p:nvSpPr>
          <p:spPr bwMode="auto">
            <a:xfrm>
              <a:off x="13836" y="5206"/>
              <a:ext cx="240" cy="360"/>
            </a:xfrm>
            <a:custGeom>
              <a:avLst/>
              <a:gdLst>
                <a:gd name="T0" fmla="*/ 0 w 48"/>
                <a:gd name="T1" fmla="*/ 70 h 72"/>
                <a:gd name="T2" fmla="*/ 14 w 48"/>
                <a:gd name="T3" fmla="*/ 39 h 72"/>
                <a:gd name="T4" fmla="*/ 2 w 48"/>
                <a:gd name="T5" fmla="*/ 22 h 72"/>
                <a:gd name="T6" fmla="*/ 20 w 48"/>
                <a:gd name="T7" fmla="*/ 10 h 72"/>
                <a:gd name="T8" fmla="*/ 38 w 48"/>
                <a:gd name="T9" fmla="*/ 0 h 72"/>
                <a:gd name="T10" fmla="*/ 48 w 48"/>
                <a:gd name="T11" fmla="*/ 30 h 72"/>
                <a:gd name="T12" fmla="*/ 30 w 48"/>
                <a:gd name="T13" fmla="*/ 51 h 72"/>
                <a:gd name="T14" fmla="*/ 30 w 48"/>
                <a:gd name="T15" fmla="*/ 72 h 72"/>
                <a:gd name="T16" fmla="*/ 0 w 48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72"/>
                <a:gd name="T29" fmla="*/ 48 w 4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72">
                  <a:moveTo>
                    <a:pt x="0" y="70"/>
                  </a:moveTo>
                  <a:lnTo>
                    <a:pt x="14" y="39"/>
                  </a:lnTo>
                  <a:lnTo>
                    <a:pt x="2" y="22"/>
                  </a:lnTo>
                  <a:lnTo>
                    <a:pt x="20" y="10"/>
                  </a:lnTo>
                  <a:lnTo>
                    <a:pt x="38" y="0"/>
                  </a:lnTo>
                  <a:lnTo>
                    <a:pt x="48" y="30"/>
                  </a:lnTo>
                  <a:lnTo>
                    <a:pt x="30" y="51"/>
                  </a:lnTo>
                  <a:lnTo>
                    <a:pt x="30" y="7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5" name="Freeform 96"/>
            <p:cNvSpPr>
              <a:spLocks noChangeArrowheads="1"/>
            </p:cNvSpPr>
            <p:nvPr/>
          </p:nvSpPr>
          <p:spPr bwMode="auto">
            <a:xfrm>
              <a:off x="13596" y="5436"/>
              <a:ext cx="130" cy="220"/>
            </a:xfrm>
            <a:custGeom>
              <a:avLst/>
              <a:gdLst>
                <a:gd name="T0" fmla="*/ 17 w 26"/>
                <a:gd name="T1" fmla="*/ 44 h 44"/>
                <a:gd name="T2" fmla="*/ 26 w 26"/>
                <a:gd name="T3" fmla="*/ 27 h 44"/>
                <a:gd name="T4" fmla="*/ 20 w 26"/>
                <a:gd name="T5" fmla="*/ 0 h 44"/>
                <a:gd name="T6" fmla="*/ 0 w 26"/>
                <a:gd name="T7" fmla="*/ 6 h 44"/>
                <a:gd name="T8" fmla="*/ 6 w 26"/>
                <a:gd name="T9" fmla="*/ 26 h 44"/>
                <a:gd name="T10" fmla="*/ 17 w 26"/>
                <a:gd name="T11" fmla="*/ 44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4"/>
                <a:gd name="T20" fmla="*/ 26 w 26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4">
                  <a:moveTo>
                    <a:pt x="17" y="44"/>
                  </a:moveTo>
                  <a:lnTo>
                    <a:pt x="26" y="27"/>
                  </a:lnTo>
                  <a:lnTo>
                    <a:pt x="20" y="0"/>
                  </a:lnTo>
                  <a:lnTo>
                    <a:pt x="0" y="6"/>
                  </a:lnTo>
                  <a:lnTo>
                    <a:pt x="6" y="2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6" name="Freeform 97"/>
            <p:cNvSpPr>
              <a:spLocks noChangeArrowheads="1"/>
            </p:cNvSpPr>
            <p:nvPr/>
          </p:nvSpPr>
          <p:spPr bwMode="auto">
            <a:xfrm>
              <a:off x="15736" y="4401"/>
              <a:ext cx="651" cy="400"/>
            </a:xfrm>
            <a:custGeom>
              <a:avLst/>
              <a:gdLst>
                <a:gd name="T0" fmla="*/ 0 w 130"/>
                <a:gd name="T1" fmla="*/ 26 h 80"/>
                <a:gd name="T2" fmla="*/ 13 w 130"/>
                <a:gd name="T3" fmla="*/ 50 h 80"/>
                <a:gd name="T4" fmla="*/ 46 w 130"/>
                <a:gd name="T5" fmla="*/ 71 h 80"/>
                <a:gd name="T6" fmla="*/ 90 w 130"/>
                <a:gd name="T7" fmla="*/ 80 h 80"/>
                <a:gd name="T8" fmla="*/ 108 w 130"/>
                <a:gd name="T9" fmla="*/ 62 h 80"/>
                <a:gd name="T10" fmla="*/ 130 w 130"/>
                <a:gd name="T11" fmla="*/ 51 h 80"/>
                <a:gd name="T12" fmla="*/ 111 w 130"/>
                <a:gd name="T13" fmla="*/ 30 h 80"/>
                <a:gd name="T14" fmla="*/ 108 w 130"/>
                <a:gd name="T15" fmla="*/ 11 h 80"/>
                <a:gd name="T16" fmla="*/ 69 w 130"/>
                <a:gd name="T17" fmla="*/ 0 h 80"/>
                <a:gd name="T18" fmla="*/ 30 w 130"/>
                <a:gd name="T19" fmla="*/ 8 h 80"/>
                <a:gd name="T20" fmla="*/ 1 w 130"/>
                <a:gd name="T21" fmla="*/ 9 h 80"/>
                <a:gd name="T22" fmla="*/ 0 w 130"/>
                <a:gd name="T23" fmla="*/ 2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80"/>
                <a:gd name="T38" fmla="*/ 130 w 130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80">
                  <a:moveTo>
                    <a:pt x="0" y="26"/>
                  </a:moveTo>
                  <a:lnTo>
                    <a:pt x="13" y="50"/>
                  </a:lnTo>
                  <a:lnTo>
                    <a:pt x="46" y="71"/>
                  </a:lnTo>
                  <a:lnTo>
                    <a:pt x="90" y="80"/>
                  </a:lnTo>
                  <a:lnTo>
                    <a:pt x="108" y="62"/>
                  </a:lnTo>
                  <a:lnTo>
                    <a:pt x="130" y="51"/>
                  </a:lnTo>
                  <a:lnTo>
                    <a:pt x="111" y="30"/>
                  </a:lnTo>
                  <a:lnTo>
                    <a:pt x="108" y="11"/>
                  </a:lnTo>
                  <a:lnTo>
                    <a:pt x="69" y="0"/>
                  </a:lnTo>
                  <a:lnTo>
                    <a:pt x="30" y="8"/>
                  </a:lnTo>
                  <a:lnTo>
                    <a:pt x="1" y="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7" name="Freeform 98"/>
            <p:cNvSpPr>
              <a:spLocks noChangeArrowheads="1"/>
            </p:cNvSpPr>
            <p:nvPr/>
          </p:nvSpPr>
          <p:spPr bwMode="auto">
            <a:xfrm>
              <a:off x="16652" y="4261"/>
              <a:ext cx="1575" cy="545"/>
            </a:xfrm>
            <a:custGeom>
              <a:avLst/>
              <a:gdLst>
                <a:gd name="T0" fmla="*/ 0 w 315"/>
                <a:gd name="T1" fmla="*/ 46 h 109"/>
                <a:gd name="T2" fmla="*/ 21 w 315"/>
                <a:gd name="T3" fmla="*/ 57 h 109"/>
                <a:gd name="T4" fmla="*/ 37 w 315"/>
                <a:gd name="T5" fmla="*/ 33 h 109"/>
                <a:gd name="T6" fmla="*/ 67 w 315"/>
                <a:gd name="T7" fmla="*/ 76 h 109"/>
                <a:gd name="T8" fmla="*/ 90 w 315"/>
                <a:gd name="T9" fmla="*/ 61 h 109"/>
                <a:gd name="T10" fmla="*/ 109 w 315"/>
                <a:gd name="T11" fmla="*/ 46 h 109"/>
                <a:gd name="T12" fmla="*/ 135 w 315"/>
                <a:gd name="T13" fmla="*/ 61 h 109"/>
                <a:gd name="T14" fmla="*/ 177 w 315"/>
                <a:gd name="T15" fmla="*/ 70 h 109"/>
                <a:gd name="T16" fmla="*/ 177 w 315"/>
                <a:gd name="T17" fmla="*/ 52 h 109"/>
                <a:gd name="T18" fmla="*/ 201 w 315"/>
                <a:gd name="T19" fmla="*/ 57 h 109"/>
                <a:gd name="T20" fmla="*/ 231 w 315"/>
                <a:gd name="T21" fmla="*/ 70 h 109"/>
                <a:gd name="T22" fmla="*/ 261 w 315"/>
                <a:gd name="T23" fmla="*/ 85 h 109"/>
                <a:gd name="T24" fmla="*/ 307 w 315"/>
                <a:gd name="T25" fmla="*/ 109 h 109"/>
                <a:gd name="T26" fmla="*/ 315 w 315"/>
                <a:gd name="T27" fmla="*/ 73 h 109"/>
                <a:gd name="T28" fmla="*/ 292 w 315"/>
                <a:gd name="T29" fmla="*/ 70 h 109"/>
                <a:gd name="T30" fmla="*/ 283 w 315"/>
                <a:gd name="T31" fmla="*/ 40 h 109"/>
                <a:gd name="T32" fmla="*/ 258 w 315"/>
                <a:gd name="T33" fmla="*/ 26 h 109"/>
                <a:gd name="T34" fmla="*/ 225 w 315"/>
                <a:gd name="T35" fmla="*/ 32 h 109"/>
                <a:gd name="T36" fmla="*/ 201 w 315"/>
                <a:gd name="T37" fmla="*/ 14 h 109"/>
                <a:gd name="T38" fmla="*/ 174 w 315"/>
                <a:gd name="T39" fmla="*/ 0 h 109"/>
                <a:gd name="T40" fmla="*/ 144 w 315"/>
                <a:gd name="T41" fmla="*/ 16 h 109"/>
                <a:gd name="T42" fmla="*/ 118 w 315"/>
                <a:gd name="T43" fmla="*/ 14 h 109"/>
                <a:gd name="T44" fmla="*/ 82 w 315"/>
                <a:gd name="T45" fmla="*/ 6 h 109"/>
                <a:gd name="T46" fmla="*/ 37 w 315"/>
                <a:gd name="T47" fmla="*/ 14 h 109"/>
                <a:gd name="T48" fmla="*/ 0 w 315"/>
                <a:gd name="T49" fmla="*/ 46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"/>
                <a:gd name="T76" fmla="*/ 0 h 109"/>
                <a:gd name="T77" fmla="*/ 315 w 315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" h="109">
                  <a:moveTo>
                    <a:pt x="0" y="46"/>
                  </a:moveTo>
                  <a:lnTo>
                    <a:pt x="21" y="57"/>
                  </a:lnTo>
                  <a:lnTo>
                    <a:pt x="37" y="33"/>
                  </a:lnTo>
                  <a:lnTo>
                    <a:pt x="67" y="76"/>
                  </a:lnTo>
                  <a:lnTo>
                    <a:pt x="90" y="61"/>
                  </a:lnTo>
                  <a:lnTo>
                    <a:pt x="109" y="46"/>
                  </a:lnTo>
                  <a:lnTo>
                    <a:pt x="135" y="61"/>
                  </a:lnTo>
                  <a:lnTo>
                    <a:pt x="177" y="70"/>
                  </a:lnTo>
                  <a:lnTo>
                    <a:pt x="177" y="52"/>
                  </a:lnTo>
                  <a:lnTo>
                    <a:pt x="201" y="57"/>
                  </a:lnTo>
                  <a:lnTo>
                    <a:pt x="231" y="70"/>
                  </a:lnTo>
                  <a:lnTo>
                    <a:pt x="261" y="85"/>
                  </a:lnTo>
                  <a:lnTo>
                    <a:pt x="307" y="109"/>
                  </a:lnTo>
                  <a:lnTo>
                    <a:pt x="315" y="73"/>
                  </a:lnTo>
                  <a:lnTo>
                    <a:pt x="292" y="70"/>
                  </a:lnTo>
                  <a:lnTo>
                    <a:pt x="283" y="40"/>
                  </a:lnTo>
                  <a:lnTo>
                    <a:pt x="258" y="26"/>
                  </a:lnTo>
                  <a:lnTo>
                    <a:pt x="225" y="32"/>
                  </a:lnTo>
                  <a:lnTo>
                    <a:pt x="201" y="14"/>
                  </a:lnTo>
                  <a:lnTo>
                    <a:pt x="174" y="0"/>
                  </a:lnTo>
                  <a:lnTo>
                    <a:pt x="144" y="16"/>
                  </a:lnTo>
                  <a:lnTo>
                    <a:pt x="118" y="14"/>
                  </a:lnTo>
                  <a:lnTo>
                    <a:pt x="82" y="6"/>
                  </a:lnTo>
                  <a:lnTo>
                    <a:pt x="37" y="1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8" name="Freeform 99"/>
            <p:cNvSpPr>
              <a:spLocks noChangeArrowheads="1"/>
            </p:cNvSpPr>
            <p:nvPr/>
          </p:nvSpPr>
          <p:spPr bwMode="auto">
            <a:xfrm>
              <a:off x="16447" y="1745"/>
              <a:ext cx="690" cy="1495"/>
            </a:xfrm>
            <a:custGeom>
              <a:avLst/>
              <a:gdLst>
                <a:gd name="T0" fmla="*/ 77 w 138"/>
                <a:gd name="T1" fmla="*/ 299 h 299"/>
                <a:gd name="T2" fmla="*/ 48 w 138"/>
                <a:gd name="T3" fmla="*/ 266 h 299"/>
                <a:gd name="T4" fmla="*/ 27 w 138"/>
                <a:gd name="T5" fmla="*/ 240 h 299"/>
                <a:gd name="T6" fmla="*/ 33 w 138"/>
                <a:gd name="T7" fmla="*/ 213 h 299"/>
                <a:gd name="T8" fmla="*/ 29 w 138"/>
                <a:gd name="T9" fmla="*/ 185 h 299"/>
                <a:gd name="T10" fmla="*/ 17 w 138"/>
                <a:gd name="T11" fmla="*/ 176 h 299"/>
                <a:gd name="T12" fmla="*/ 15 w 138"/>
                <a:gd name="T13" fmla="*/ 158 h 299"/>
                <a:gd name="T14" fmla="*/ 27 w 138"/>
                <a:gd name="T15" fmla="*/ 138 h 299"/>
                <a:gd name="T16" fmla="*/ 8 w 138"/>
                <a:gd name="T17" fmla="*/ 114 h 299"/>
                <a:gd name="T18" fmla="*/ 0 w 138"/>
                <a:gd name="T19" fmla="*/ 95 h 299"/>
                <a:gd name="T20" fmla="*/ 14 w 138"/>
                <a:gd name="T21" fmla="*/ 59 h 299"/>
                <a:gd name="T22" fmla="*/ 38 w 138"/>
                <a:gd name="T23" fmla="*/ 21 h 299"/>
                <a:gd name="T24" fmla="*/ 54 w 138"/>
                <a:gd name="T25" fmla="*/ 0 h 299"/>
                <a:gd name="T26" fmla="*/ 60 w 138"/>
                <a:gd name="T27" fmla="*/ 11 h 299"/>
                <a:gd name="T28" fmla="*/ 45 w 138"/>
                <a:gd name="T29" fmla="*/ 32 h 299"/>
                <a:gd name="T30" fmla="*/ 63 w 138"/>
                <a:gd name="T31" fmla="*/ 50 h 299"/>
                <a:gd name="T32" fmla="*/ 56 w 138"/>
                <a:gd name="T33" fmla="*/ 89 h 299"/>
                <a:gd name="T34" fmla="*/ 27 w 138"/>
                <a:gd name="T35" fmla="*/ 117 h 299"/>
                <a:gd name="T36" fmla="*/ 38 w 138"/>
                <a:gd name="T37" fmla="*/ 141 h 299"/>
                <a:gd name="T38" fmla="*/ 51 w 138"/>
                <a:gd name="T39" fmla="*/ 135 h 299"/>
                <a:gd name="T40" fmla="*/ 60 w 138"/>
                <a:gd name="T41" fmla="*/ 113 h 299"/>
                <a:gd name="T42" fmla="*/ 86 w 138"/>
                <a:gd name="T43" fmla="*/ 105 h 299"/>
                <a:gd name="T44" fmla="*/ 83 w 138"/>
                <a:gd name="T45" fmla="*/ 83 h 299"/>
                <a:gd name="T46" fmla="*/ 104 w 138"/>
                <a:gd name="T47" fmla="*/ 65 h 299"/>
                <a:gd name="T48" fmla="*/ 131 w 138"/>
                <a:gd name="T49" fmla="*/ 58 h 299"/>
                <a:gd name="T50" fmla="*/ 131 w 138"/>
                <a:gd name="T51" fmla="*/ 113 h 299"/>
                <a:gd name="T52" fmla="*/ 89 w 138"/>
                <a:gd name="T53" fmla="*/ 132 h 299"/>
                <a:gd name="T54" fmla="*/ 85 w 138"/>
                <a:gd name="T55" fmla="*/ 149 h 299"/>
                <a:gd name="T56" fmla="*/ 138 w 138"/>
                <a:gd name="T57" fmla="*/ 168 h 299"/>
                <a:gd name="T58" fmla="*/ 123 w 138"/>
                <a:gd name="T59" fmla="*/ 183 h 299"/>
                <a:gd name="T60" fmla="*/ 89 w 138"/>
                <a:gd name="T61" fmla="*/ 179 h 299"/>
                <a:gd name="T62" fmla="*/ 60 w 138"/>
                <a:gd name="T63" fmla="*/ 165 h 299"/>
                <a:gd name="T64" fmla="*/ 45 w 138"/>
                <a:gd name="T65" fmla="*/ 182 h 299"/>
                <a:gd name="T66" fmla="*/ 54 w 138"/>
                <a:gd name="T67" fmla="*/ 198 h 299"/>
                <a:gd name="T68" fmla="*/ 50 w 138"/>
                <a:gd name="T69" fmla="*/ 222 h 299"/>
                <a:gd name="T70" fmla="*/ 65 w 138"/>
                <a:gd name="T71" fmla="*/ 257 h 299"/>
                <a:gd name="T72" fmla="*/ 81 w 138"/>
                <a:gd name="T73" fmla="*/ 281 h 299"/>
                <a:gd name="T74" fmla="*/ 77 w 138"/>
                <a:gd name="T75" fmla="*/ 299 h 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299"/>
                <a:gd name="T116" fmla="*/ 138 w 138"/>
                <a:gd name="T117" fmla="*/ 299 h 2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299">
                  <a:moveTo>
                    <a:pt x="77" y="299"/>
                  </a:moveTo>
                  <a:lnTo>
                    <a:pt x="48" y="266"/>
                  </a:lnTo>
                  <a:lnTo>
                    <a:pt x="27" y="240"/>
                  </a:lnTo>
                  <a:lnTo>
                    <a:pt x="33" y="213"/>
                  </a:lnTo>
                  <a:lnTo>
                    <a:pt x="29" y="185"/>
                  </a:lnTo>
                  <a:lnTo>
                    <a:pt x="17" y="176"/>
                  </a:lnTo>
                  <a:lnTo>
                    <a:pt x="15" y="158"/>
                  </a:lnTo>
                  <a:lnTo>
                    <a:pt x="27" y="13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14" y="59"/>
                  </a:lnTo>
                  <a:lnTo>
                    <a:pt x="38" y="21"/>
                  </a:lnTo>
                  <a:lnTo>
                    <a:pt x="54" y="0"/>
                  </a:lnTo>
                  <a:lnTo>
                    <a:pt x="60" y="11"/>
                  </a:lnTo>
                  <a:lnTo>
                    <a:pt x="45" y="32"/>
                  </a:lnTo>
                  <a:lnTo>
                    <a:pt x="63" y="50"/>
                  </a:lnTo>
                  <a:lnTo>
                    <a:pt x="56" y="89"/>
                  </a:lnTo>
                  <a:lnTo>
                    <a:pt x="27" y="117"/>
                  </a:lnTo>
                  <a:lnTo>
                    <a:pt x="38" y="141"/>
                  </a:lnTo>
                  <a:lnTo>
                    <a:pt x="51" y="135"/>
                  </a:lnTo>
                  <a:lnTo>
                    <a:pt x="60" y="113"/>
                  </a:lnTo>
                  <a:lnTo>
                    <a:pt x="86" y="105"/>
                  </a:lnTo>
                  <a:lnTo>
                    <a:pt x="83" y="83"/>
                  </a:lnTo>
                  <a:lnTo>
                    <a:pt x="104" y="65"/>
                  </a:lnTo>
                  <a:lnTo>
                    <a:pt x="131" y="58"/>
                  </a:lnTo>
                  <a:lnTo>
                    <a:pt x="131" y="113"/>
                  </a:lnTo>
                  <a:lnTo>
                    <a:pt x="89" y="132"/>
                  </a:lnTo>
                  <a:lnTo>
                    <a:pt x="85" y="149"/>
                  </a:lnTo>
                  <a:lnTo>
                    <a:pt x="138" y="168"/>
                  </a:lnTo>
                  <a:lnTo>
                    <a:pt x="123" y="183"/>
                  </a:lnTo>
                  <a:lnTo>
                    <a:pt x="89" y="179"/>
                  </a:lnTo>
                  <a:lnTo>
                    <a:pt x="60" y="165"/>
                  </a:lnTo>
                  <a:lnTo>
                    <a:pt x="45" y="182"/>
                  </a:lnTo>
                  <a:lnTo>
                    <a:pt x="54" y="198"/>
                  </a:lnTo>
                  <a:lnTo>
                    <a:pt x="50" y="222"/>
                  </a:lnTo>
                  <a:lnTo>
                    <a:pt x="65" y="257"/>
                  </a:lnTo>
                  <a:lnTo>
                    <a:pt x="81" y="281"/>
                  </a:lnTo>
                  <a:lnTo>
                    <a:pt x="77" y="29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89" name="Freeform 100"/>
            <p:cNvSpPr>
              <a:spLocks noChangeArrowheads="1"/>
            </p:cNvSpPr>
            <p:nvPr/>
          </p:nvSpPr>
          <p:spPr bwMode="auto">
            <a:xfrm>
              <a:off x="16862" y="1520"/>
              <a:ext cx="240" cy="295"/>
            </a:xfrm>
            <a:custGeom>
              <a:avLst/>
              <a:gdLst>
                <a:gd name="T0" fmla="*/ 2 w 48"/>
                <a:gd name="T1" fmla="*/ 57 h 59"/>
                <a:gd name="T2" fmla="*/ 0 w 48"/>
                <a:gd name="T3" fmla="*/ 27 h 59"/>
                <a:gd name="T4" fmla="*/ 25 w 48"/>
                <a:gd name="T5" fmla="*/ 0 h 59"/>
                <a:gd name="T6" fmla="*/ 48 w 48"/>
                <a:gd name="T7" fmla="*/ 12 h 59"/>
                <a:gd name="T8" fmla="*/ 48 w 48"/>
                <a:gd name="T9" fmla="*/ 30 h 59"/>
                <a:gd name="T10" fmla="*/ 30 w 48"/>
                <a:gd name="T11" fmla="*/ 59 h 59"/>
                <a:gd name="T12" fmla="*/ 2 w 48"/>
                <a:gd name="T13" fmla="*/ 5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9"/>
                <a:gd name="T23" fmla="*/ 48 w 4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9">
                  <a:moveTo>
                    <a:pt x="2" y="57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30" y="59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0" name="Freeform 101"/>
            <p:cNvSpPr>
              <a:spLocks noChangeArrowheads="1"/>
            </p:cNvSpPr>
            <p:nvPr/>
          </p:nvSpPr>
          <p:spPr bwMode="auto">
            <a:xfrm>
              <a:off x="16447" y="3511"/>
              <a:ext cx="400" cy="240"/>
            </a:xfrm>
            <a:custGeom>
              <a:avLst/>
              <a:gdLst>
                <a:gd name="T0" fmla="*/ 0 w 80"/>
                <a:gd name="T1" fmla="*/ 31 h 48"/>
                <a:gd name="T2" fmla="*/ 2 w 80"/>
                <a:gd name="T3" fmla="*/ 13 h 48"/>
                <a:gd name="T4" fmla="*/ 24 w 80"/>
                <a:gd name="T5" fmla="*/ 0 h 48"/>
                <a:gd name="T6" fmla="*/ 80 w 80"/>
                <a:gd name="T7" fmla="*/ 27 h 48"/>
                <a:gd name="T8" fmla="*/ 71 w 80"/>
                <a:gd name="T9" fmla="*/ 43 h 48"/>
                <a:gd name="T10" fmla="*/ 36 w 80"/>
                <a:gd name="T11" fmla="*/ 36 h 48"/>
                <a:gd name="T12" fmla="*/ 20 w 80"/>
                <a:gd name="T13" fmla="*/ 48 h 48"/>
                <a:gd name="T14" fmla="*/ 0 w 80"/>
                <a:gd name="T15" fmla="*/ 3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48"/>
                <a:gd name="T26" fmla="*/ 80 w 8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48">
                  <a:moveTo>
                    <a:pt x="0" y="31"/>
                  </a:moveTo>
                  <a:lnTo>
                    <a:pt x="2" y="13"/>
                  </a:lnTo>
                  <a:lnTo>
                    <a:pt x="24" y="0"/>
                  </a:lnTo>
                  <a:lnTo>
                    <a:pt x="80" y="27"/>
                  </a:lnTo>
                  <a:lnTo>
                    <a:pt x="71" y="43"/>
                  </a:lnTo>
                  <a:lnTo>
                    <a:pt x="36" y="36"/>
                  </a:lnTo>
                  <a:lnTo>
                    <a:pt x="20" y="4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1" name="Freeform 102"/>
            <p:cNvSpPr>
              <a:spLocks noChangeArrowheads="1"/>
            </p:cNvSpPr>
            <p:nvPr/>
          </p:nvSpPr>
          <p:spPr bwMode="auto">
            <a:xfrm>
              <a:off x="17692" y="3696"/>
              <a:ext cx="310" cy="175"/>
            </a:xfrm>
            <a:custGeom>
              <a:avLst/>
              <a:gdLst>
                <a:gd name="T0" fmla="*/ 0 w 62"/>
                <a:gd name="T1" fmla="*/ 29 h 35"/>
                <a:gd name="T2" fmla="*/ 3 w 62"/>
                <a:gd name="T3" fmla="*/ 12 h 35"/>
                <a:gd name="T4" fmla="*/ 24 w 62"/>
                <a:gd name="T5" fmla="*/ 9 h 35"/>
                <a:gd name="T6" fmla="*/ 53 w 62"/>
                <a:gd name="T7" fmla="*/ 0 h 35"/>
                <a:gd name="T8" fmla="*/ 62 w 62"/>
                <a:gd name="T9" fmla="*/ 33 h 35"/>
                <a:gd name="T10" fmla="*/ 36 w 62"/>
                <a:gd name="T11" fmla="*/ 34 h 35"/>
                <a:gd name="T12" fmla="*/ 18 w 62"/>
                <a:gd name="T13" fmla="*/ 35 h 35"/>
                <a:gd name="T14" fmla="*/ 0 w 62"/>
                <a:gd name="T15" fmla="*/ 29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35"/>
                <a:gd name="T26" fmla="*/ 62 w 6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35">
                  <a:moveTo>
                    <a:pt x="0" y="29"/>
                  </a:moveTo>
                  <a:lnTo>
                    <a:pt x="3" y="12"/>
                  </a:lnTo>
                  <a:lnTo>
                    <a:pt x="24" y="9"/>
                  </a:lnTo>
                  <a:lnTo>
                    <a:pt x="53" y="0"/>
                  </a:lnTo>
                  <a:lnTo>
                    <a:pt x="62" y="33"/>
                  </a:lnTo>
                  <a:lnTo>
                    <a:pt x="36" y="34"/>
                  </a:lnTo>
                  <a:lnTo>
                    <a:pt x="18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2" name="Freeform 103"/>
            <p:cNvSpPr>
              <a:spLocks noChangeArrowheads="1"/>
            </p:cNvSpPr>
            <p:nvPr/>
          </p:nvSpPr>
          <p:spPr bwMode="auto">
            <a:xfrm>
              <a:off x="14881" y="3686"/>
              <a:ext cx="480" cy="175"/>
            </a:xfrm>
            <a:custGeom>
              <a:avLst/>
              <a:gdLst>
                <a:gd name="T0" fmla="*/ 0 w 96"/>
                <a:gd name="T1" fmla="*/ 29 h 35"/>
                <a:gd name="T2" fmla="*/ 3 w 96"/>
                <a:gd name="T3" fmla="*/ 0 h 35"/>
                <a:gd name="T4" fmla="*/ 24 w 96"/>
                <a:gd name="T5" fmla="*/ 2 h 35"/>
                <a:gd name="T6" fmla="*/ 69 w 96"/>
                <a:gd name="T7" fmla="*/ 1 h 35"/>
                <a:gd name="T8" fmla="*/ 91 w 96"/>
                <a:gd name="T9" fmla="*/ 8 h 35"/>
                <a:gd name="T10" fmla="*/ 96 w 96"/>
                <a:gd name="T11" fmla="*/ 16 h 35"/>
                <a:gd name="T12" fmla="*/ 72 w 96"/>
                <a:gd name="T13" fmla="*/ 25 h 35"/>
                <a:gd name="T14" fmla="*/ 37 w 96"/>
                <a:gd name="T15" fmla="*/ 23 h 35"/>
                <a:gd name="T16" fmla="*/ 21 w 96"/>
                <a:gd name="T17" fmla="*/ 35 h 35"/>
                <a:gd name="T18" fmla="*/ 0 w 96"/>
                <a:gd name="T19" fmla="*/ 29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35"/>
                <a:gd name="T32" fmla="*/ 96 w 9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35">
                  <a:moveTo>
                    <a:pt x="0" y="29"/>
                  </a:moveTo>
                  <a:lnTo>
                    <a:pt x="3" y="0"/>
                  </a:lnTo>
                  <a:lnTo>
                    <a:pt x="24" y="2"/>
                  </a:lnTo>
                  <a:lnTo>
                    <a:pt x="69" y="1"/>
                  </a:lnTo>
                  <a:lnTo>
                    <a:pt x="91" y="8"/>
                  </a:lnTo>
                  <a:lnTo>
                    <a:pt x="96" y="16"/>
                  </a:lnTo>
                  <a:lnTo>
                    <a:pt x="72" y="25"/>
                  </a:lnTo>
                  <a:lnTo>
                    <a:pt x="37" y="23"/>
                  </a:lnTo>
                  <a:lnTo>
                    <a:pt x="21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3" name="Freeform 104"/>
            <p:cNvSpPr>
              <a:spLocks noChangeArrowheads="1"/>
            </p:cNvSpPr>
            <p:nvPr/>
          </p:nvSpPr>
          <p:spPr bwMode="auto">
            <a:xfrm>
              <a:off x="18017" y="2865"/>
              <a:ext cx="440" cy="195"/>
            </a:xfrm>
            <a:custGeom>
              <a:avLst/>
              <a:gdLst>
                <a:gd name="T0" fmla="*/ 12 w 88"/>
                <a:gd name="T1" fmla="*/ 25 h 39"/>
                <a:gd name="T2" fmla="*/ 0 w 88"/>
                <a:gd name="T3" fmla="*/ 7 h 39"/>
                <a:gd name="T4" fmla="*/ 29 w 88"/>
                <a:gd name="T5" fmla="*/ 10 h 39"/>
                <a:gd name="T6" fmla="*/ 30 w 88"/>
                <a:gd name="T7" fmla="*/ 21 h 39"/>
                <a:gd name="T8" fmla="*/ 52 w 88"/>
                <a:gd name="T9" fmla="*/ 0 h 39"/>
                <a:gd name="T10" fmla="*/ 76 w 88"/>
                <a:gd name="T11" fmla="*/ 6 h 39"/>
                <a:gd name="T12" fmla="*/ 88 w 88"/>
                <a:gd name="T13" fmla="*/ 31 h 39"/>
                <a:gd name="T14" fmla="*/ 62 w 88"/>
                <a:gd name="T15" fmla="*/ 32 h 39"/>
                <a:gd name="T16" fmla="*/ 33 w 88"/>
                <a:gd name="T17" fmla="*/ 39 h 39"/>
                <a:gd name="T18" fmla="*/ 12 w 88"/>
                <a:gd name="T19" fmla="*/ 25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12" y="25"/>
                  </a:moveTo>
                  <a:lnTo>
                    <a:pt x="0" y="7"/>
                  </a:lnTo>
                  <a:lnTo>
                    <a:pt x="29" y="10"/>
                  </a:lnTo>
                  <a:lnTo>
                    <a:pt x="30" y="21"/>
                  </a:lnTo>
                  <a:lnTo>
                    <a:pt x="52" y="0"/>
                  </a:lnTo>
                  <a:lnTo>
                    <a:pt x="76" y="6"/>
                  </a:lnTo>
                  <a:lnTo>
                    <a:pt x="88" y="31"/>
                  </a:lnTo>
                  <a:lnTo>
                    <a:pt x="62" y="32"/>
                  </a:lnTo>
                  <a:lnTo>
                    <a:pt x="33" y="39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4" name="Freeform 105"/>
            <p:cNvSpPr>
              <a:spLocks noChangeArrowheads="1"/>
            </p:cNvSpPr>
            <p:nvPr/>
          </p:nvSpPr>
          <p:spPr bwMode="auto">
            <a:xfrm>
              <a:off x="8956" y="6346"/>
              <a:ext cx="660" cy="140"/>
            </a:xfrm>
            <a:custGeom>
              <a:avLst/>
              <a:gdLst>
                <a:gd name="T0" fmla="*/ 18 w 132"/>
                <a:gd name="T1" fmla="*/ 3 h 28"/>
                <a:gd name="T2" fmla="*/ 0 w 132"/>
                <a:gd name="T3" fmla="*/ 27 h 28"/>
                <a:gd name="T4" fmla="*/ 55 w 132"/>
                <a:gd name="T5" fmla="*/ 28 h 28"/>
                <a:gd name="T6" fmla="*/ 99 w 132"/>
                <a:gd name="T7" fmla="*/ 24 h 28"/>
                <a:gd name="T8" fmla="*/ 132 w 132"/>
                <a:gd name="T9" fmla="*/ 0 h 28"/>
                <a:gd name="T10" fmla="*/ 78 w 132"/>
                <a:gd name="T11" fmla="*/ 0 h 28"/>
                <a:gd name="T12" fmla="*/ 18 w 132"/>
                <a:gd name="T13" fmla="*/ 3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8"/>
                <a:gd name="T23" fmla="*/ 132 w 13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8">
                  <a:moveTo>
                    <a:pt x="18" y="3"/>
                  </a:moveTo>
                  <a:lnTo>
                    <a:pt x="0" y="27"/>
                  </a:lnTo>
                  <a:lnTo>
                    <a:pt x="55" y="28"/>
                  </a:lnTo>
                  <a:lnTo>
                    <a:pt x="99" y="24"/>
                  </a:lnTo>
                  <a:lnTo>
                    <a:pt x="132" y="0"/>
                  </a:lnTo>
                  <a:lnTo>
                    <a:pt x="78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5" name="Freeform 106"/>
            <p:cNvSpPr>
              <a:spLocks noChangeArrowheads="1"/>
            </p:cNvSpPr>
            <p:nvPr/>
          </p:nvSpPr>
          <p:spPr bwMode="auto">
            <a:xfrm>
              <a:off x="14481" y="7441"/>
              <a:ext cx="835" cy="720"/>
            </a:xfrm>
            <a:custGeom>
              <a:avLst/>
              <a:gdLst>
                <a:gd name="T0" fmla="*/ 25 w 167"/>
                <a:gd name="T1" fmla="*/ 144 h 144"/>
                <a:gd name="T2" fmla="*/ 0 w 167"/>
                <a:gd name="T3" fmla="*/ 133 h 144"/>
                <a:gd name="T4" fmla="*/ 15 w 167"/>
                <a:gd name="T5" fmla="*/ 109 h 144"/>
                <a:gd name="T6" fmla="*/ 3 w 167"/>
                <a:gd name="T7" fmla="*/ 96 h 144"/>
                <a:gd name="T8" fmla="*/ 18 w 167"/>
                <a:gd name="T9" fmla="*/ 60 h 144"/>
                <a:gd name="T10" fmla="*/ 45 w 167"/>
                <a:gd name="T11" fmla="*/ 31 h 144"/>
                <a:gd name="T12" fmla="*/ 93 w 167"/>
                <a:gd name="T13" fmla="*/ 25 h 144"/>
                <a:gd name="T14" fmla="*/ 135 w 167"/>
                <a:gd name="T15" fmla="*/ 0 h 144"/>
                <a:gd name="T16" fmla="*/ 167 w 167"/>
                <a:gd name="T17" fmla="*/ 34 h 144"/>
                <a:gd name="T18" fmla="*/ 152 w 167"/>
                <a:gd name="T19" fmla="*/ 52 h 144"/>
                <a:gd name="T20" fmla="*/ 141 w 167"/>
                <a:gd name="T21" fmla="*/ 69 h 144"/>
                <a:gd name="T22" fmla="*/ 110 w 167"/>
                <a:gd name="T23" fmla="*/ 90 h 144"/>
                <a:gd name="T24" fmla="*/ 89 w 167"/>
                <a:gd name="T25" fmla="*/ 118 h 144"/>
                <a:gd name="T26" fmla="*/ 56 w 167"/>
                <a:gd name="T27" fmla="*/ 124 h 144"/>
                <a:gd name="T28" fmla="*/ 25 w 167"/>
                <a:gd name="T29" fmla="*/ 144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144"/>
                <a:gd name="T47" fmla="*/ 167 w 167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144">
                  <a:moveTo>
                    <a:pt x="25" y="144"/>
                  </a:moveTo>
                  <a:lnTo>
                    <a:pt x="0" y="133"/>
                  </a:lnTo>
                  <a:lnTo>
                    <a:pt x="15" y="109"/>
                  </a:lnTo>
                  <a:lnTo>
                    <a:pt x="3" y="96"/>
                  </a:lnTo>
                  <a:lnTo>
                    <a:pt x="18" y="60"/>
                  </a:lnTo>
                  <a:lnTo>
                    <a:pt x="45" y="31"/>
                  </a:lnTo>
                  <a:lnTo>
                    <a:pt x="93" y="25"/>
                  </a:lnTo>
                  <a:lnTo>
                    <a:pt x="135" y="0"/>
                  </a:lnTo>
                  <a:lnTo>
                    <a:pt x="167" y="34"/>
                  </a:lnTo>
                  <a:lnTo>
                    <a:pt x="152" y="52"/>
                  </a:lnTo>
                  <a:lnTo>
                    <a:pt x="141" y="69"/>
                  </a:lnTo>
                  <a:lnTo>
                    <a:pt x="110" y="90"/>
                  </a:lnTo>
                  <a:lnTo>
                    <a:pt x="89" y="118"/>
                  </a:lnTo>
                  <a:lnTo>
                    <a:pt x="56" y="124"/>
                  </a:lnTo>
                  <a:lnTo>
                    <a:pt x="25" y="14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6" name="Freeform 107"/>
            <p:cNvSpPr>
              <a:spLocks noChangeArrowheads="1"/>
            </p:cNvSpPr>
            <p:nvPr/>
          </p:nvSpPr>
          <p:spPr bwMode="auto">
            <a:xfrm>
              <a:off x="15631" y="6721"/>
              <a:ext cx="471" cy="180"/>
            </a:xfrm>
            <a:custGeom>
              <a:avLst/>
              <a:gdLst>
                <a:gd name="T0" fmla="*/ 4 w 94"/>
                <a:gd name="T1" fmla="*/ 36 h 36"/>
                <a:gd name="T2" fmla="*/ 0 w 94"/>
                <a:gd name="T3" fmla="*/ 25 h 36"/>
                <a:gd name="T4" fmla="*/ 21 w 94"/>
                <a:gd name="T5" fmla="*/ 4 h 36"/>
                <a:gd name="T6" fmla="*/ 45 w 94"/>
                <a:gd name="T7" fmla="*/ 9 h 36"/>
                <a:gd name="T8" fmla="*/ 74 w 94"/>
                <a:gd name="T9" fmla="*/ 0 h 36"/>
                <a:gd name="T10" fmla="*/ 94 w 94"/>
                <a:gd name="T11" fmla="*/ 13 h 36"/>
                <a:gd name="T12" fmla="*/ 57 w 94"/>
                <a:gd name="T13" fmla="*/ 34 h 36"/>
                <a:gd name="T14" fmla="*/ 25 w 94"/>
                <a:gd name="T15" fmla="*/ 27 h 36"/>
                <a:gd name="T16" fmla="*/ 4 w 94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36"/>
                <a:gd name="T29" fmla="*/ 94 w 94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36">
                  <a:moveTo>
                    <a:pt x="4" y="36"/>
                  </a:moveTo>
                  <a:lnTo>
                    <a:pt x="0" y="25"/>
                  </a:lnTo>
                  <a:lnTo>
                    <a:pt x="21" y="4"/>
                  </a:lnTo>
                  <a:lnTo>
                    <a:pt x="45" y="9"/>
                  </a:lnTo>
                  <a:lnTo>
                    <a:pt x="74" y="0"/>
                  </a:lnTo>
                  <a:lnTo>
                    <a:pt x="94" y="13"/>
                  </a:lnTo>
                  <a:lnTo>
                    <a:pt x="57" y="34"/>
                  </a:lnTo>
                  <a:lnTo>
                    <a:pt x="25" y="27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7" name="Freeform 108"/>
            <p:cNvSpPr>
              <a:spLocks noChangeArrowheads="1"/>
            </p:cNvSpPr>
            <p:nvPr/>
          </p:nvSpPr>
          <p:spPr bwMode="auto">
            <a:xfrm>
              <a:off x="14836" y="6981"/>
              <a:ext cx="475" cy="180"/>
            </a:xfrm>
            <a:custGeom>
              <a:avLst/>
              <a:gdLst>
                <a:gd name="T0" fmla="*/ 5 w 95"/>
                <a:gd name="T1" fmla="*/ 36 h 36"/>
                <a:gd name="T2" fmla="*/ 0 w 95"/>
                <a:gd name="T3" fmla="*/ 24 h 36"/>
                <a:gd name="T4" fmla="*/ 15 w 95"/>
                <a:gd name="T5" fmla="*/ 18 h 36"/>
                <a:gd name="T6" fmla="*/ 22 w 95"/>
                <a:gd name="T7" fmla="*/ 4 h 36"/>
                <a:gd name="T8" fmla="*/ 46 w 95"/>
                <a:gd name="T9" fmla="*/ 9 h 36"/>
                <a:gd name="T10" fmla="*/ 75 w 95"/>
                <a:gd name="T11" fmla="*/ 0 h 36"/>
                <a:gd name="T12" fmla="*/ 95 w 95"/>
                <a:gd name="T13" fmla="*/ 13 h 36"/>
                <a:gd name="T14" fmla="*/ 61 w 95"/>
                <a:gd name="T15" fmla="*/ 30 h 36"/>
                <a:gd name="T16" fmla="*/ 26 w 95"/>
                <a:gd name="T17" fmla="*/ 27 h 36"/>
                <a:gd name="T18" fmla="*/ 5 w 95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36"/>
                <a:gd name="T32" fmla="*/ 95 w 9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36">
                  <a:moveTo>
                    <a:pt x="5" y="36"/>
                  </a:moveTo>
                  <a:lnTo>
                    <a:pt x="0" y="24"/>
                  </a:lnTo>
                  <a:lnTo>
                    <a:pt x="15" y="18"/>
                  </a:lnTo>
                  <a:lnTo>
                    <a:pt x="22" y="4"/>
                  </a:lnTo>
                  <a:lnTo>
                    <a:pt x="46" y="9"/>
                  </a:lnTo>
                  <a:lnTo>
                    <a:pt x="75" y="0"/>
                  </a:lnTo>
                  <a:lnTo>
                    <a:pt x="95" y="13"/>
                  </a:lnTo>
                  <a:lnTo>
                    <a:pt x="61" y="30"/>
                  </a:lnTo>
                  <a:lnTo>
                    <a:pt x="26" y="27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8" name="Freeform 109"/>
            <p:cNvSpPr>
              <a:spLocks noChangeArrowheads="1"/>
            </p:cNvSpPr>
            <p:nvPr/>
          </p:nvSpPr>
          <p:spPr bwMode="auto">
            <a:xfrm>
              <a:off x="18322" y="6436"/>
              <a:ext cx="325" cy="555"/>
            </a:xfrm>
            <a:custGeom>
              <a:avLst/>
              <a:gdLst>
                <a:gd name="T0" fmla="*/ 24 w 65"/>
                <a:gd name="T1" fmla="*/ 100 h 111"/>
                <a:gd name="T2" fmla="*/ 41 w 65"/>
                <a:gd name="T3" fmla="*/ 73 h 111"/>
                <a:gd name="T4" fmla="*/ 65 w 65"/>
                <a:gd name="T5" fmla="*/ 54 h 111"/>
                <a:gd name="T6" fmla="*/ 62 w 65"/>
                <a:gd name="T7" fmla="*/ 28 h 111"/>
                <a:gd name="T8" fmla="*/ 60 w 65"/>
                <a:gd name="T9" fmla="*/ 0 h 111"/>
                <a:gd name="T10" fmla="*/ 47 w 65"/>
                <a:gd name="T11" fmla="*/ 27 h 111"/>
                <a:gd name="T12" fmla="*/ 23 w 65"/>
                <a:gd name="T13" fmla="*/ 39 h 111"/>
                <a:gd name="T14" fmla="*/ 6 w 65"/>
                <a:gd name="T15" fmla="*/ 91 h 111"/>
                <a:gd name="T16" fmla="*/ 0 w 65"/>
                <a:gd name="T17" fmla="*/ 111 h 111"/>
                <a:gd name="T18" fmla="*/ 24 w 65"/>
                <a:gd name="T19" fmla="*/ 10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11"/>
                <a:gd name="T32" fmla="*/ 65 w 65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11">
                  <a:moveTo>
                    <a:pt x="24" y="100"/>
                  </a:moveTo>
                  <a:lnTo>
                    <a:pt x="41" y="73"/>
                  </a:lnTo>
                  <a:lnTo>
                    <a:pt x="65" y="54"/>
                  </a:lnTo>
                  <a:lnTo>
                    <a:pt x="62" y="28"/>
                  </a:lnTo>
                  <a:lnTo>
                    <a:pt x="60" y="0"/>
                  </a:lnTo>
                  <a:lnTo>
                    <a:pt x="47" y="27"/>
                  </a:lnTo>
                  <a:lnTo>
                    <a:pt x="23" y="39"/>
                  </a:lnTo>
                  <a:lnTo>
                    <a:pt x="6" y="91"/>
                  </a:lnTo>
                  <a:lnTo>
                    <a:pt x="0" y="111"/>
                  </a:lnTo>
                  <a:lnTo>
                    <a:pt x="24" y="10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699" name="Freeform 110"/>
            <p:cNvSpPr>
              <a:spLocks noChangeArrowheads="1"/>
            </p:cNvSpPr>
            <p:nvPr/>
          </p:nvSpPr>
          <p:spPr bwMode="auto">
            <a:xfrm>
              <a:off x="19862" y="6001"/>
              <a:ext cx="195" cy="365"/>
            </a:xfrm>
            <a:custGeom>
              <a:avLst/>
              <a:gdLst>
                <a:gd name="T0" fmla="*/ 0 w 39"/>
                <a:gd name="T1" fmla="*/ 54 h 73"/>
                <a:gd name="T2" fmla="*/ 1 w 39"/>
                <a:gd name="T3" fmla="*/ 30 h 73"/>
                <a:gd name="T4" fmla="*/ 9 w 39"/>
                <a:gd name="T5" fmla="*/ 0 h 73"/>
                <a:gd name="T6" fmla="*/ 39 w 39"/>
                <a:gd name="T7" fmla="*/ 30 h 73"/>
                <a:gd name="T8" fmla="*/ 28 w 39"/>
                <a:gd name="T9" fmla="*/ 58 h 73"/>
                <a:gd name="T10" fmla="*/ 12 w 39"/>
                <a:gd name="T11" fmla="*/ 73 h 73"/>
                <a:gd name="T12" fmla="*/ 0 w 39"/>
                <a:gd name="T13" fmla="*/ 54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73"/>
                <a:gd name="T23" fmla="*/ 39 w 39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73">
                  <a:moveTo>
                    <a:pt x="0" y="54"/>
                  </a:moveTo>
                  <a:lnTo>
                    <a:pt x="1" y="30"/>
                  </a:lnTo>
                  <a:lnTo>
                    <a:pt x="9" y="0"/>
                  </a:lnTo>
                  <a:lnTo>
                    <a:pt x="39" y="30"/>
                  </a:lnTo>
                  <a:lnTo>
                    <a:pt x="28" y="58"/>
                  </a:lnTo>
                  <a:lnTo>
                    <a:pt x="12" y="7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0" name="Freeform 111"/>
            <p:cNvSpPr>
              <a:spLocks noChangeArrowheads="1"/>
            </p:cNvSpPr>
            <p:nvPr/>
          </p:nvSpPr>
          <p:spPr bwMode="auto">
            <a:xfrm>
              <a:off x="20002" y="5611"/>
              <a:ext cx="195" cy="285"/>
            </a:xfrm>
            <a:custGeom>
              <a:avLst/>
              <a:gdLst>
                <a:gd name="T0" fmla="*/ 0 w 39"/>
                <a:gd name="T1" fmla="*/ 45 h 57"/>
                <a:gd name="T2" fmla="*/ 1 w 39"/>
                <a:gd name="T3" fmla="*/ 21 h 57"/>
                <a:gd name="T4" fmla="*/ 20 w 39"/>
                <a:gd name="T5" fmla="*/ 0 h 57"/>
                <a:gd name="T6" fmla="*/ 39 w 39"/>
                <a:gd name="T7" fmla="*/ 21 h 57"/>
                <a:gd name="T8" fmla="*/ 28 w 39"/>
                <a:gd name="T9" fmla="*/ 49 h 57"/>
                <a:gd name="T10" fmla="*/ 8 w 39"/>
                <a:gd name="T11" fmla="*/ 57 h 57"/>
                <a:gd name="T12" fmla="*/ 0 w 39"/>
                <a:gd name="T13" fmla="*/ 45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45"/>
                  </a:moveTo>
                  <a:lnTo>
                    <a:pt x="1" y="21"/>
                  </a:lnTo>
                  <a:lnTo>
                    <a:pt x="20" y="0"/>
                  </a:lnTo>
                  <a:lnTo>
                    <a:pt x="39" y="21"/>
                  </a:lnTo>
                  <a:lnTo>
                    <a:pt x="28" y="49"/>
                  </a:lnTo>
                  <a:lnTo>
                    <a:pt x="8" y="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1" name="Freeform 112"/>
            <p:cNvSpPr>
              <a:spLocks noChangeArrowheads="1"/>
            </p:cNvSpPr>
            <p:nvPr/>
          </p:nvSpPr>
          <p:spPr bwMode="auto">
            <a:xfrm>
              <a:off x="20017" y="5891"/>
              <a:ext cx="190" cy="190"/>
            </a:xfrm>
            <a:custGeom>
              <a:avLst/>
              <a:gdLst>
                <a:gd name="T0" fmla="*/ 12 w 38"/>
                <a:gd name="T1" fmla="*/ 35 h 38"/>
                <a:gd name="T2" fmla="*/ 0 w 38"/>
                <a:gd name="T3" fmla="*/ 13 h 38"/>
                <a:gd name="T4" fmla="*/ 33 w 38"/>
                <a:gd name="T5" fmla="*/ 0 h 38"/>
                <a:gd name="T6" fmla="*/ 38 w 38"/>
                <a:gd name="T7" fmla="*/ 25 h 38"/>
                <a:gd name="T8" fmla="*/ 30 w 38"/>
                <a:gd name="T9" fmla="*/ 38 h 38"/>
                <a:gd name="T10" fmla="*/ 12 w 38"/>
                <a:gd name="T11" fmla="*/ 3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8"/>
                <a:gd name="T20" fmla="*/ 38 w 38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8">
                  <a:moveTo>
                    <a:pt x="12" y="35"/>
                  </a:moveTo>
                  <a:lnTo>
                    <a:pt x="0" y="13"/>
                  </a:lnTo>
                  <a:lnTo>
                    <a:pt x="33" y="0"/>
                  </a:lnTo>
                  <a:lnTo>
                    <a:pt x="38" y="25"/>
                  </a:lnTo>
                  <a:lnTo>
                    <a:pt x="30" y="38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2" name="Freeform 113"/>
            <p:cNvSpPr>
              <a:spLocks noChangeArrowheads="1"/>
            </p:cNvSpPr>
            <p:nvPr/>
          </p:nvSpPr>
          <p:spPr bwMode="auto">
            <a:xfrm>
              <a:off x="964" y="2105"/>
              <a:ext cx="380" cy="390"/>
            </a:xfrm>
            <a:custGeom>
              <a:avLst/>
              <a:gdLst>
                <a:gd name="T0" fmla="*/ 51 w 76"/>
                <a:gd name="T1" fmla="*/ 77 h 78"/>
                <a:gd name="T2" fmla="*/ 44 w 76"/>
                <a:gd name="T3" fmla="*/ 60 h 78"/>
                <a:gd name="T4" fmla="*/ 14 w 76"/>
                <a:gd name="T5" fmla="*/ 34 h 78"/>
                <a:gd name="T6" fmla="*/ 0 w 76"/>
                <a:gd name="T7" fmla="*/ 4 h 78"/>
                <a:gd name="T8" fmla="*/ 26 w 76"/>
                <a:gd name="T9" fmla="*/ 0 h 78"/>
                <a:gd name="T10" fmla="*/ 76 w 76"/>
                <a:gd name="T11" fmla="*/ 44 h 78"/>
                <a:gd name="T12" fmla="*/ 74 w 76"/>
                <a:gd name="T13" fmla="*/ 78 h 78"/>
                <a:gd name="T14" fmla="*/ 51 w 76"/>
                <a:gd name="T15" fmla="*/ 7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78"/>
                <a:gd name="T26" fmla="*/ 76 w 76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78">
                  <a:moveTo>
                    <a:pt x="51" y="77"/>
                  </a:moveTo>
                  <a:lnTo>
                    <a:pt x="44" y="60"/>
                  </a:lnTo>
                  <a:lnTo>
                    <a:pt x="14" y="34"/>
                  </a:lnTo>
                  <a:lnTo>
                    <a:pt x="0" y="4"/>
                  </a:lnTo>
                  <a:lnTo>
                    <a:pt x="26" y="0"/>
                  </a:lnTo>
                  <a:lnTo>
                    <a:pt x="76" y="44"/>
                  </a:lnTo>
                  <a:lnTo>
                    <a:pt x="74" y="78"/>
                  </a:lnTo>
                  <a:lnTo>
                    <a:pt x="51" y="77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3" name="Freeform 114"/>
            <p:cNvSpPr>
              <a:spLocks noChangeArrowheads="1"/>
            </p:cNvSpPr>
            <p:nvPr/>
          </p:nvSpPr>
          <p:spPr bwMode="auto">
            <a:xfrm>
              <a:off x="1675" y="3305"/>
              <a:ext cx="400" cy="491"/>
            </a:xfrm>
            <a:custGeom>
              <a:avLst/>
              <a:gdLst>
                <a:gd name="T0" fmla="*/ 56 w 80"/>
                <a:gd name="T1" fmla="*/ 98 h 98"/>
                <a:gd name="T2" fmla="*/ 32 w 80"/>
                <a:gd name="T3" fmla="*/ 70 h 98"/>
                <a:gd name="T4" fmla="*/ 0 w 80"/>
                <a:gd name="T5" fmla="*/ 26 h 98"/>
                <a:gd name="T6" fmla="*/ 22 w 80"/>
                <a:gd name="T7" fmla="*/ 6 h 98"/>
                <a:gd name="T8" fmla="*/ 42 w 80"/>
                <a:gd name="T9" fmla="*/ 0 h 98"/>
                <a:gd name="T10" fmla="*/ 56 w 80"/>
                <a:gd name="T11" fmla="*/ 50 h 98"/>
                <a:gd name="T12" fmla="*/ 80 w 80"/>
                <a:gd name="T13" fmla="*/ 92 h 98"/>
                <a:gd name="T14" fmla="*/ 56 w 80"/>
                <a:gd name="T15" fmla="*/ 98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98"/>
                <a:gd name="T26" fmla="*/ 80 w 80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98">
                  <a:moveTo>
                    <a:pt x="56" y="98"/>
                  </a:moveTo>
                  <a:lnTo>
                    <a:pt x="32" y="70"/>
                  </a:lnTo>
                  <a:lnTo>
                    <a:pt x="0" y="26"/>
                  </a:lnTo>
                  <a:lnTo>
                    <a:pt x="22" y="6"/>
                  </a:lnTo>
                  <a:lnTo>
                    <a:pt x="42" y="0"/>
                  </a:lnTo>
                  <a:lnTo>
                    <a:pt x="56" y="50"/>
                  </a:lnTo>
                  <a:lnTo>
                    <a:pt x="80" y="92"/>
                  </a:lnTo>
                  <a:lnTo>
                    <a:pt x="56" y="98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4" name="Freeform 115"/>
            <p:cNvSpPr>
              <a:spLocks noChangeArrowheads="1"/>
            </p:cNvSpPr>
            <p:nvPr/>
          </p:nvSpPr>
          <p:spPr bwMode="auto">
            <a:xfrm>
              <a:off x="20732" y="3240"/>
              <a:ext cx="320" cy="226"/>
            </a:xfrm>
            <a:custGeom>
              <a:avLst/>
              <a:gdLst>
                <a:gd name="T0" fmla="*/ 1 w 64"/>
                <a:gd name="T1" fmla="*/ 27 h 45"/>
                <a:gd name="T2" fmla="*/ 0 w 64"/>
                <a:gd name="T3" fmla="*/ 7 h 45"/>
                <a:gd name="T4" fmla="*/ 13 w 64"/>
                <a:gd name="T5" fmla="*/ 0 h 45"/>
                <a:gd name="T6" fmla="*/ 28 w 64"/>
                <a:gd name="T7" fmla="*/ 15 h 45"/>
                <a:gd name="T8" fmla="*/ 46 w 64"/>
                <a:gd name="T9" fmla="*/ 25 h 45"/>
                <a:gd name="T10" fmla="*/ 64 w 64"/>
                <a:gd name="T11" fmla="*/ 34 h 45"/>
                <a:gd name="T12" fmla="*/ 51 w 64"/>
                <a:gd name="T13" fmla="*/ 45 h 45"/>
                <a:gd name="T14" fmla="*/ 27 w 64"/>
                <a:gd name="T15" fmla="*/ 35 h 45"/>
                <a:gd name="T16" fmla="*/ 7 w 64"/>
                <a:gd name="T17" fmla="*/ 43 h 45"/>
                <a:gd name="T18" fmla="*/ 1 w 64"/>
                <a:gd name="T19" fmla="*/ 2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5"/>
                <a:gd name="T32" fmla="*/ 64 w 64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5">
                  <a:moveTo>
                    <a:pt x="1" y="27"/>
                  </a:moveTo>
                  <a:lnTo>
                    <a:pt x="0" y="7"/>
                  </a:lnTo>
                  <a:lnTo>
                    <a:pt x="13" y="0"/>
                  </a:lnTo>
                  <a:lnTo>
                    <a:pt x="28" y="15"/>
                  </a:lnTo>
                  <a:lnTo>
                    <a:pt x="46" y="25"/>
                  </a:lnTo>
                  <a:lnTo>
                    <a:pt x="64" y="34"/>
                  </a:lnTo>
                  <a:lnTo>
                    <a:pt x="51" y="45"/>
                  </a:lnTo>
                  <a:lnTo>
                    <a:pt x="27" y="35"/>
                  </a:lnTo>
                  <a:lnTo>
                    <a:pt x="7" y="43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5" name="Freeform 116"/>
            <p:cNvSpPr>
              <a:spLocks noChangeArrowheads="1"/>
            </p:cNvSpPr>
            <p:nvPr/>
          </p:nvSpPr>
          <p:spPr bwMode="auto">
            <a:xfrm>
              <a:off x="20737" y="3676"/>
              <a:ext cx="535" cy="140"/>
            </a:xfrm>
            <a:custGeom>
              <a:avLst/>
              <a:gdLst>
                <a:gd name="T0" fmla="*/ 66 w 107"/>
                <a:gd name="T1" fmla="*/ 28 h 28"/>
                <a:gd name="T2" fmla="*/ 26 w 107"/>
                <a:gd name="T3" fmla="*/ 16 h 28"/>
                <a:gd name="T4" fmla="*/ 0 w 107"/>
                <a:gd name="T5" fmla="*/ 9 h 28"/>
                <a:gd name="T6" fmla="*/ 20 w 107"/>
                <a:gd name="T7" fmla="*/ 0 h 28"/>
                <a:gd name="T8" fmla="*/ 60 w 107"/>
                <a:gd name="T9" fmla="*/ 10 h 28"/>
                <a:gd name="T10" fmla="*/ 107 w 107"/>
                <a:gd name="T11" fmla="*/ 10 h 28"/>
                <a:gd name="T12" fmla="*/ 96 w 107"/>
                <a:gd name="T13" fmla="*/ 22 h 28"/>
                <a:gd name="T14" fmla="*/ 66 w 107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28"/>
                <a:gd name="T26" fmla="*/ 107 w 10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28">
                  <a:moveTo>
                    <a:pt x="66" y="28"/>
                  </a:moveTo>
                  <a:lnTo>
                    <a:pt x="26" y="16"/>
                  </a:lnTo>
                  <a:lnTo>
                    <a:pt x="0" y="9"/>
                  </a:lnTo>
                  <a:lnTo>
                    <a:pt x="20" y="0"/>
                  </a:lnTo>
                  <a:lnTo>
                    <a:pt x="60" y="10"/>
                  </a:lnTo>
                  <a:lnTo>
                    <a:pt x="107" y="10"/>
                  </a:lnTo>
                  <a:lnTo>
                    <a:pt x="96" y="22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6" name="Freeform 117"/>
            <p:cNvSpPr>
              <a:spLocks noChangeArrowheads="1"/>
            </p:cNvSpPr>
            <p:nvPr/>
          </p:nvSpPr>
          <p:spPr bwMode="auto">
            <a:xfrm>
              <a:off x="0" y="0"/>
              <a:ext cx="5524" cy="5866"/>
            </a:xfrm>
            <a:custGeom>
              <a:avLst/>
              <a:gdLst>
                <a:gd name="T0" fmla="*/ 13 w 5524"/>
                <a:gd name="T1" fmla="*/ 240 h 5866"/>
                <a:gd name="T2" fmla="*/ 360 w 5524"/>
                <a:gd name="T3" fmla="*/ 697 h 5866"/>
                <a:gd name="T4" fmla="*/ 676 w 5524"/>
                <a:gd name="T5" fmla="*/ 945 h 5866"/>
                <a:gd name="T6" fmla="*/ 870 w 5524"/>
                <a:gd name="T7" fmla="*/ 979 h 5866"/>
                <a:gd name="T8" fmla="*/ 1084 w 5524"/>
                <a:gd name="T9" fmla="*/ 1336 h 5866"/>
                <a:gd name="T10" fmla="*/ 1228 w 5524"/>
                <a:gd name="T11" fmla="*/ 1618 h 5866"/>
                <a:gd name="T12" fmla="*/ 1395 w 5524"/>
                <a:gd name="T13" fmla="*/ 1699 h 5866"/>
                <a:gd name="T14" fmla="*/ 1672 w 5524"/>
                <a:gd name="T15" fmla="*/ 1803 h 5866"/>
                <a:gd name="T16" fmla="*/ 1800 w 5524"/>
                <a:gd name="T17" fmla="*/ 2101 h 5866"/>
                <a:gd name="T18" fmla="*/ 2025 w 5524"/>
                <a:gd name="T19" fmla="*/ 2715 h 5866"/>
                <a:gd name="T20" fmla="*/ 2302 w 5524"/>
                <a:gd name="T21" fmla="*/ 2850 h 5866"/>
                <a:gd name="T22" fmla="*/ 2584 w 5524"/>
                <a:gd name="T23" fmla="*/ 3244 h 5866"/>
                <a:gd name="T24" fmla="*/ 2776 w 5524"/>
                <a:gd name="T25" fmla="*/ 3624 h 5866"/>
                <a:gd name="T26" fmla="*/ 2839 w 5524"/>
                <a:gd name="T27" fmla="*/ 3919 h 5866"/>
                <a:gd name="T28" fmla="*/ 3130 w 5524"/>
                <a:gd name="T29" fmla="*/ 4272 h 5866"/>
                <a:gd name="T30" fmla="*/ 3361 w 5524"/>
                <a:gd name="T31" fmla="*/ 4567 h 5866"/>
                <a:gd name="T32" fmla="*/ 3618 w 5524"/>
                <a:gd name="T33" fmla="*/ 4863 h 5866"/>
                <a:gd name="T34" fmla="*/ 4237 w 5524"/>
                <a:gd name="T35" fmla="*/ 5332 h 5866"/>
                <a:gd name="T36" fmla="*/ 4570 w 5524"/>
                <a:gd name="T37" fmla="*/ 5638 h 5866"/>
                <a:gd name="T38" fmla="*/ 4828 w 5524"/>
                <a:gd name="T39" fmla="*/ 5809 h 5866"/>
                <a:gd name="T40" fmla="*/ 4815 w 5524"/>
                <a:gd name="T41" fmla="*/ 5628 h 5866"/>
                <a:gd name="T42" fmla="*/ 5089 w 5524"/>
                <a:gd name="T43" fmla="*/ 5781 h 5866"/>
                <a:gd name="T44" fmla="*/ 5121 w 5524"/>
                <a:gd name="T45" fmla="*/ 5599 h 5866"/>
                <a:gd name="T46" fmla="*/ 5406 w 5524"/>
                <a:gd name="T47" fmla="*/ 5806 h 5866"/>
                <a:gd name="T48" fmla="*/ 5401 w 5524"/>
                <a:gd name="T49" fmla="*/ 5026 h 5866"/>
                <a:gd name="T50" fmla="*/ 5401 w 5524"/>
                <a:gd name="T51" fmla="*/ 4680 h 5866"/>
                <a:gd name="T52" fmla="*/ 5524 w 5524"/>
                <a:gd name="T53" fmla="*/ 4521 h 5866"/>
                <a:gd name="T54" fmla="*/ 5305 w 5524"/>
                <a:gd name="T55" fmla="*/ 4077 h 5866"/>
                <a:gd name="T56" fmla="*/ 4876 w 5524"/>
                <a:gd name="T57" fmla="*/ 3903 h 5866"/>
                <a:gd name="T58" fmla="*/ 4608 w 5524"/>
                <a:gd name="T59" fmla="*/ 3705 h 5866"/>
                <a:gd name="T60" fmla="*/ 4677 w 5524"/>
                <a:gd name="T61" fmla="*/ 3495 h 5866"/>
                <a:gd name="T62" fmla="*/ 4371 w 5524"/>
                <a:gd name="T63" fmla="*/ 3373 h 5866"/>
                <a:gd name="T64" fmla="*/ 4176 w 5524"/>
                <a:gd name="T65" fmla="*/ 3168 h 5866"/>
                <a:gd name="T66" fmla="*/ 4155 w 5524"/>
                <a:gd name="T67" fmla="*/ 2947 h 5866"/>
                <a:gd name="T68" fmla="*/ 4380 w 5524"/>
                <a:gd name="T69" fmla="*/ 2809 h 5866"/>
                <a:gd name="T70" fmla="*/ 4140 w 5524"/>
                <a:gd name="T71" fmla="*/ 2598 h 5866"/>
                <a:gd name="T72" fmla="*/ 3751 w 5524"/>
                <a:gd name="T73" fmla="*/ 2791 h 5866"/>
                <a:gd name="T74" fmla="*/ 3780 w 5524"/>
                <a:gd name="T75" fmla="*/ 2721 h 5866"/>
                <a:gd name="T76" fmla="*/ 3883 w 5524"/>
                <a:gd name="T77" fmla="*/ 2505 h 5866"/>
                <a:gd name="T78" fmla="*/ 3624 w 5524"/>
                <a:gd name="T79" fmla="*/ 2433 h 5866"/>
                <a:gd name="T80" fmla="*/ 3511 w 5524"/>
                <a:gd name="T81" fmla="*/ 2182 h 5866"/>
                <a:gd name="T82" fmla="*/ 3225 w 5524"/>
                <a:gd name="T83" fmla="*/ 2040 h 5866"/>
                <a:gd name="T84" fmla="*/ 3082 w 5524"/>
                <a:gd name="T85" fmla="*/ 1800 h 5866"/>
                <a:gd name="T86" fmla="*/ 2866 w 5524"/>
                <a:gd name="T87" fmla="*/ 1762 h 5866"/>
                <a:gd name="T88" fmla="*/ 2880 w 5524"/>
                <a:gd name="T89" fmla="*/ 1948 h 5866"/>
                <a:gd name="T90" fmla="*/ 2733 w 5524"/>
                <a:gd name="T91" fmla="*/ 1789 h 5866"/>
                <a:gd name="T92" fmla="*/ 2563 w 5524"/>
                <a:gd name="T93" fmla="*/ 1506 h 5866"/>
                <a:gd name="T94" fmla="*/ 2415 w 5524"/>
                <a:gd name="T95" fmla="*/ 1530 h 5866"/>
                <a:gd name="T96" fmla="*/ 2419 w 5524"/>
                <a:gd name="T97" fmla="*/ 1323 h 5866"/>
                <a:gd name="T98" fmla="*/ 2071 w 5524"/>
                <a:gd name="T99" fmla="*/ 1066 h 5866"/>
                <a:gd name="T100" fmla="*/ 1423 w 5524"/>
                <a:gd name="T101" fmla="*/ 736 h 5866"/>
                <a:gd name="T102" fmla="*/ 1188 w 5524"/>
                <a:gd name="T103" fmla="*/ 244 h 5866"/>
                <a:gd name="T104" fmla="*/ 798 w 5524"/>
                <a:gd name="T105" fmla="*/ 184 h 5866"/>
                <a:gd name="T106" fmla="*/ 163 w 5524"/>
                <a:gd name="T107" fmla="*/ 0 h 5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24"/>
                <a:gd name="T163" fmla="*/ 0 h 5866"/>
                <a:gd name="T164" fmla="*/ 5524 w 5524"/>
                <a:gd name="T165" fmla="*/ 5866 h 58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24" h="5866">
                  <a:moveTo>
                    <a:pt x="0" y="4"/>
                  </a:moveTo>
                  <a:lnTo>
                    <a:pt x="13" y="240"/>
                  </a:lnTo>
                  <a:lnTo>
                    <a:pt x="108" y="381"/>
                  </a:lnTo>
                  <a:lnTo>
                    <a:pt x="360" y="697"/>
                  </a:lnTo>
                  <a:lnTo>
                    <a:pt x="523" y="795"/>
                  </a:lnTo>
                  <a:lnTo>
                    <a:pt x="676" y="945"/>
                  </a:lnTo>
                  <a:lnTo>
                    <a:pt x="763" y="921"/>
                  </a:lnTo>
                  <a:lnTo>
                    <a:pt x="870" y="979"/>
                  </a:lnTo>
                  <a:lnTo>
                    <a:pt x="1054" y="1237"/>
                  </a:lnTo>
                  <a:lnTo>
                    <a:pt x="1084" y="1336"/>
                  </a:lnTo>
                  <a:lnTo>
                    <a:pt x="1221" y="1356"/>
                  </a:lnTo>
                  <a:lnTo>
                    <a:pt x="1228" y="1618"/>
                  </a:lnTo>
                  <a:lnTo>
                    <a:pt x="1309" y="1710"/>
                  </a:lnTo>
                  <a:lnTo>
                    <a:pt x="1395" y="1699"/>
                  </a:lnTo>
                  <a:lnTo>
                    <a:pt x="1504" y="1756"/>
                  </a:lnTo>
                  <a:lnTo>
                    <a:pt x="1672" y="1803"/>
                  </a:lnTo>
                  <a:lnTo>
                    <a:pt x="1788" y="1936"/>
                  </a:lnTo>
                  <a:lnTo>
                    <a:pt x="1800" y="2101"/>
                  </a:lnTo>
                  <a:lnTo>
                    <a:pt x="1968" y="2538"/>
                  </a:lnTo>
                  <a:lnTo>
                    <a:pt x="2025" y="2715"/>
                  </a:lnTo>
                  <a:lnTo>
                    <a:pt x="2185" y="2769"/>
                  </a:lnTo>
                  <a:lnTo>
                    <a:pt x="2302" y="2850"/>
                  </a:lnTo>
                  <a:lnTo>
                    <a:pt x="2346" y="3004"/>
                  </a:lnTo>
                  <a:lnTo>
                    <a:pt x="2584" y="3244"/>
                  </a:lnTo>
                  <a:lnTo>
                    <a:pt x="2652" y="3451"/>
                  </a:lnTo>
                  <a:lnTo>
                    <a:pt x="2776" y="3624"/>
                  </a:lnTo>
                  <a:lnTo>
                    <a:pt x="2850" y="3741"/>
                  </a:lnTo>
                  <a:lnTo>
                    <a:pt x="2839" y="3919"/>
                  </a:lnTo>
                  <a:lnTo>
                    <a:pt x="2971" y="4087"/>
                  </a:lnTo>
                  <a:lnTo>
                    <a:pt x="3130" y="4272"/>
                  </a:lnTo>
                  <a:lnTo>
                    <a:pt x="3229" y="4447"/>
                  </a:lnTo>
                  <a:lnTo>
                    <a:pt x="3361" y="4567"/>
                  </a:lnTo>
                  <a:lnTo>
                    <a:pt x="3585" y="4702"/>
                  </a:lnTo>
                  <a:lnTo>
                    <a:pt x="3618" y="4863"/>
                  </a:lnTo>
                  <a:lnTo>
                    <a:pt x="3849" y="5046"/>
                  </a:lnTo>
                  <a:lnTo>
                    <a:pt x="4237" y="5332"/>
                  </a:lnTo>
                  <a:lnTo>
                    <a:pt x="4458" y="5460"/>
                  </a:lnTo>
                  <a:lnTo>
                    <a:pt x="4570" y="5638"/>
                  </a:lnTo>
                  <a:lnTo>
                    <a:pt x="4819" y="5866"/>
                  </a:lnTo>
                  <a:lnTo>
                    <a:pt x="4828" y="5809"/>
                  </a:lnTo>
                  <a:lnTo>
                    <a:pt x="4741" y="5676"/>
                  </a:lnTo>
                  <a:lnTo>
                    <a:pt x="4815" y="5628"/>
                  </a:lnTo>
                  <a:lnTo>
                    <a:pt x="4980" y="5736"/>
                  </a:lnTo>
                  <a:lnTo>
                    <a:pt x="5089" y="5781"/>
                  </a:lnTo>
                  <a:lnTo>
                    <a:pt x="5071" y="5688"/>
                  </a:lnTo>
                  <a:lnTo>
                    <a:pt x="5121" y="5599"/>
                  </a:lnTo>
                  <a:lnTo>
                    <a:pt x="5293" y="5805"/>
                  </a:lnTo>
                  <a:lnTo>
                    <a:pt x="5406" y="5806"/>
                  </a:lnTo>
                  <a:lnTo>
                    <a:pt x="5436" y="5101"/>
                  </a:lnTo>
                  <a:lnTo>
                    <a:pt x="5401" y="5026"/>
                  </a:lnTo>
                  <a:lnTo>
                    <a:pt x="5458" y="4801"/>
                  </a:lnTo>
                  <a:lnTo>
                    <a:pt x="5401" y="4680"/>
                  </a:lnTo>
                  <a:lnTo>
                    <a:pt x="5413" y="4564"/>
                  </a:lnTo>
                  <a:lnTo>
                    <a:pt x="5524" y="4521"/>
                  </a:lnTo>
                  <a:lnTo>
                    <a:pt x="5356" y="4264"/>
                  </a:lnTo>
                  <a:lnTo>
                    <a:pt x="5305" y="4077"/>
                  </a:lnTo>
                  <a:lnTo>
                    <a:pt x="4942" y="4051"/>
                  </a:lnTo>
                  <a:lnTo>
                    <a:pt x="4876" y="3903"/>
                  </a:lnTo>
                  <a:lnTo>
                    <a:pt x="4729" y="3844"/>
                  </a:lnTo>
                  <a:lnTo>
                    <a:pt x="4608" y="3705"/>
                  </a:lnTo>
                  <a:lnTo>
                    <a:pt x="4701" y="3649"/>
                  </a:lnTo>
                  <a:lnTo>
                    <a:pt x="4677" y="3495"/>
                  </a:lnTo>
                  <a:lnTo>
                    <a:pt x="4626" y="3396"/>
                  </a:lnTo>
                  <a:lnTo>
                    <a:pt x="4371" y="3373"/>
                  </a:lnTo>
                  <a:lnTo>
                    <a:pt x="4203" y="3273"/>
                  </a:lnTo>
                  <a:lnTo>
                    <a:pt x="4176" y="3168"/>
                  </a:lnTo>
                  <a:lnTo>
                    <a:pt x="4234" y="3076"/>
                  </a:lnTo>
                  <a:lnTo>
                    <a:pt x="4155" y="2947"/>
                  </a:lnTo>
                  <a:lnTo>
                    <a:pt x="4266" y="2854"/>
                  </a:lnTo>
                  <a:lnTo>
                    <a:pt x="4380" y="2809"/>
                  </a:lnTo>
                  <a:lnTo>
                    <a:pt x="4311" y="2689"/>
                  </a:lnTo>
                  <a:lnTo>
                    <a:pt x="4140" y="2598"/>
                  </a:lnTo>
                  <a:lnTo>
                    <a:pt x="3978" y="2700"/>
                  </a:lnTo>
                  <a:lnTo>
                    <a:pt x="3751" y="2791"/>
                  </a:lnTo>
                  <a:lnTo>
                    <a:pt x="3669" y="2722"/>
                  </a:lnTo>
                  <a:lnTo>
                    <a:pt x="3780" y="2721"/>
                  </a:lnTo>
                  <a:lnTo>
                    <a:pt x="3975" y="2596"/>
                  </a:lnTo>
                  <a:lnTo>
                    <a:pt x="3883" y="2505"/>
                  </a:lnTo>
                  <a:lnTo>
                    <a:pt x="3721" y="2482"/>
                  </a:lnTo>
                  <a:lnTo>
                    <a:pt x="3624" y="2433"/>
                  </a:lnTo>
                  <a:lnTo>
                    <a:pt x="3555" y="2331"/>
                  </a:lnTo>
                  <a:lnTo>
                    <a:pt x="3511" y="2182"/>
                  </a:lnTo>
                  <a:lnTo>
                    <a:pt x="3388" y="2046"/>
                  </a:lnTo>
                  <a:lnTo>
                    <a:pt x="3225" y="2040"/>
                  </a:lnTo>
                  <a:lnTo>
                    <a:pt x="3120" y="1908"/>
                  </a:lnTo>
                  <a:lnTo>
                    <a:pt x="3082" y="1800"/>
                  </a:lnTo>
                  <a:lnTo>
                    <a:pt x="2895" y="1678"/>
                  </a:lnTo>
                  <a:lnTo>
                    <a:pt x="2866" y="1762"/>
                  </a:lnTo>
                  <a:lnTo>
                    <a:pt x="2938" y="1896"/>
                  </a:lnTo>
                  <a:lnTo>
                    <a:pt x="2880" y="1948"/>
                  </a:lnTo>
                  <a:lnTo>
                    <a:pt x="2820" y="1806"/>
                  </a:lnTo>
                  <a:lnTo>
                    <a:pt x="2733" y="1789"/>
                  </a:lnTo>
                  <a:lnTo>
                    <a:pt x="2614" y="1711"/>
                  </a:lnTo>
                  <a:lnTo>
                    <a:pt x="2563" y="1506"/>
                  </a:lnTo>
                  <a:lnTo>
                    <a:pt x="2506" y="1575"/>
                  </a:lnTo>
                  <a:lnTo>
                    <a:pt x="2415" y="1530"/>
                  </a:lnTo>
                  <a:lnTo>
                    <a:pt x="2386" y="1440"/>
                  </a:lnTo>
                  <a:lnTo>
                    <a:pt x="2419" y="1323"/>
                  </a:lnTo>
                  <a:lnTo>
                    <a:pt x="2224" y="1219"/>
                  </a:lnTo>
                  <a:lnTo>
                    <a:pt x="2071" y="1066"/>
                  </a:lnTo>
                  <a:lnTo>
                    <a:pt x="1827" y="975"/>
                  </a:lnTo>
                  <a:lnTo>
                    <a:pt x="1423" y="736"/>
                  </a:lnTo>
                  <a:lnTo>
                    <a:pt x="1482" y="589"/>
                  </a:lnTo>
                  <a:lnTo>
                    <a:pt x="1188" y="244"/>
                  </a:lnTo>
                  <a:lnTo>
                    <a:pt x="996" y="220"/>
                  </a:lnTo>
                  <a:lnTo>
                    <a:pt x="798" y="184"/>
                  </a:lnTo>
                  <a:lnTo>
                    <a:pt x="541" y="220"/>
                  </a:lnTo>
                  <a:lnTo>
                    <a:pt x="16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7" name="Freeform 118"/>
            <p:cNvSpPr>
              <a:spLocks noChangeArrowheads="1"/>
            </p:cNvSpPr>
            <p:nvPr/>
          </p:nvSpPr>
          <p:spPr bwMode="auto">
            <a:xfrm>
              <a:off x="6961" y="603"/>
              <a:ext cx="5201" cy="4384"/>
            </a:xfrm>
            <a:custGeom>
              <a:avLst/>
              <a:gdLst>
                <a:gd name="T0" fmla="*/ 2958 w 5201"/>
                <a:gd name="T1" fmla="*/ 4138 h 4384"/>
                <a:gd name="T2" fmla="*/ 2670 w 5201"/>
                <a:gd name="T3" fmla="*/ 3943 h 4384"/>
                <a:gd name="T4" fmla="*/ 2436 w 5201"/>
                <a:gd name="T5" fmla="*/ 3978 h 4384"/>
                <a:gd name="T6" fmla="*/ 2385 w 5201"/>
                <a:gd name="T7" fmla="*/ 3838 h 4384"/>
                <a:gd name="T8" fmla="*/ 2160 w 5201"/>
                <a:gd name="T9" fmla="*/ 3754 h 4384"/>
                <a:gd name="T10" fmla="*/ 2067 w 5201"/>
                <a:gd name="T11" fmla="*/ 3886 h 4384"/>
                <a:gd name="T12" fmla="*/ 1728 w 5201"/>
                <a:gd name="T13" fmla="*/ 3913 h 4384"/>
                <a:gd name="T14" fmla="*/ 1517 w 5201"/>
                <a:gd name="T15" fmla="*/ 3700 h 4384"/>
                <a:gd name="T16" fmla="*/ 1112 w 5201"/>
                <a:gd name="T17" fmla="*/ 3814 h 4384"/>
                <a:gd name="T18" fmla="*/ 839 w 5201"/>
                <a:gd name="T19" fmla="*/ 3697 h 4384"/>
                <a:gd name="T20" fmla="*/ 660 w 5201"/>
                <a:gd name="T21" fmla="*/ 3438 h 4384"/>
                <a:gd name="T22" fmla="*/ 575 w 5201"/>
                <a:gd name="T23" fmla="*/ 3166 h 4384"/>
                <a:gd name="T24" fmla="*/ 548 w 5201"/>
                <a:gd name="T25" fmla="*/ 2811 h 4384"/>
                <a:gd name="T26" fmla="*/ 290 w 5201"/>
                <a:gd name="T27" fmla="*/ 2517 h 4384"/>
                <a:gd name="T28" fmla="*/ 80 w 5201"/>
                <a:gd name="T29" fmla="*/ 2382 h 4384"/>
                <a:gd name="T30" fmla="*/ 155 w 5201"/>
                <a:gd name="T31" fmla="*/ 2148 h 4384"/>
                <a:gd name="T32" fmla="*/ 0 w 5201"/>
                <a:gd name="T33" fmla="*/ 1809 h 4384"/>
                <a:gd name="T34" fmla="*/ 102 w 5201"/>
                <a:gd name="T35" fmla="*/ 1444 h 4384"/>
                <a:gd name="T36" fmla="*/ 324 w 5201"/>
                <a:gd name="T37" fmla="*/ 1257 h 4384"/>
                <a:gd name="T38" fmla="*/ 696 w 5201"/>
                <a:gd name="T39" fmla="*/ 1680 h 4384"/>
                <a:gd name="T40" fmla="*/ 1187 w 5201"/>
                <a:gd name="T41" fmla="*/ 1698 h 4384"/>
                <a:gd name="T42" fmla="*/ 1695 w 5201"/>
                <a:gd name="T43" fmla="*/ 1632 h 4384"/>
                <a:gd name="T44" fmla="*/ 1979 w 5201"/>
                <a:gd name="T45" fmla="*/ 1410 h 4384"/>
                <a:gd name="T46" fmla="*/ 2316 w 5201"/>
                <a:gd name="T47" fmla="*/ 1609 h 4384"/>
                <a:gd name="T48" fmla="*/ 2579 w 5201"/>
                <a:gd name="T49" fmla="*/ 1489 h 4384"/>
                <a:gd name="T50" fmla="*/ 2928 w 5201"/>
                <a:gd name="T51" fmla="*/ 1498 h 4384"/>
                <a:gd name="T52" fmla="*/ 3080 w 5201"/>
                <a:gd name="T53" fmla="*/ 1275 h 4384"/>
                <a:gd name="T54" fmla="*/ 3245 w 5201"/>
                <a:gd name="T55" fmla="*/ 1002 h 4384"/>
                <a:gd name="T56" fmla="*/ 3225 w 5201"/>
                <a:gd name="T57" fmla="*/ 709 h 4384"/>
                <a:gd name="T58" fmla="*/ 3450 w 5201"/>
                <a:gd name="T59" fmla="*/ 471 h 4384"/>
                <a:gd name="T60" fmla="*/ 3668 w 5201"/>
                <a:gd name="T61" fmla="*/ 10 h 4384"/>
                <a:gd name="T62" fmla="*/ 4190 w 5201"/>
                <a:gd name="T63" fmla="*/ 0 h 4384"/>
                <a:gd name="T64" fmla="*/ 4508 w 5201"/>
                <a:gd name="T65" fmla="*/ 72 h 4384"/>
                <a:gd name="T66" fmla="*/ 4439 w 5201"/>
                <a:gd name="T67" fmla="*/ 268 h 4384"/>
                <a:gd name="T68" fmla="*/ 4457 w 5201"/>
                <a:gd name="T69" fmla="*/ 379 h 4384"/>
                <a:gd name="T70" fmla="*/ 4353 w 5201"/>
                <a:gd name="T71" fmla="*/ 553 h 4384"/>
                <a:gd name="T72" fmla="*/ 4472 w 5201"/>
                <a:gd name="T73" fmla="*/ 754 h 4384"/>
                <a:gd name="T74" fmla="*/ 4725 w 5201"/>
                <a:gd name="T75" fmla="*/ 1084 h 4384"/>
                <a:gd name="T76" fmla="*/ 4656 w 5201"/>
                <a:gd name="T77" fmla="*/ 1324 h 4384"/>
                <a:gd name="T78" fmla="*/ 5030 w 5201"/>
                <a:gd name="T79" fmla="*/ 1608 h 4384"/>
                <a:gd name="T80" fmla="*/ 5099 w 5201"/>
                <a:gd name="T81" fmla="*/ 1834 h 4384"/>
                <a:gd name="T82" fmla="*/ 4683 w 5201"/>
                <a:gd name="T83" fmla="*/ 1708 h 4384"/>
                <a:gd name="T84" fmla="*/ 4638 w 5201"/>
                <a:gd name="T85" fmla="*/ 1803 h 4384"/>
                <a:gd name="T86" fmla="*/ 4503 w 5201"/>
                <a:gd name="T87" fmla="*/ 1963 h 4384"/>
                <a:gd name="T88" fmla="*/ 4400 w 5201"/>
                <a:gd name="T89" fmla="*/ 2388 h 4384"/>
                <a:gd name="T90" fmla="*/ 4505 w 5201"/>
                <a:gd name="T91" fmla="*/ 2614 h 4384"/>
                <a:gd name="T92" fmla="*/ 4290 w 5201"/>
                <a:gd name="T93" fmla="*/ 2670 h 4384"/>
                <a:gd name="T94" fmla="*/ 3929 w 5201"/>
                <a:gd name="T95" fmla="*/ 3015 h 4384"/>
                <a:gd name="T96" fmla="*/ 3765 w 5201"/>
                <a:gd name="T97" fmla="*/ 3178 h 4384"/>
                <a:gd name="T98" fmla="*/ 3887 w 5201"/>
                <a:gd name="T99" fmla="*/ 3273 h 4384"/>
                <a:gd name="T100" fmla="*/ 3810 w 5201"/>
                <a:gd name="T101" fmla="*/ 3408 h 4384"/>
                <a:gd name="T102" fmla="*/ 3945 w 5201"/>
                <a:gd name="T103" fmla="*/ 3528 h 4384"/>
                <a:gd name="T104" fmla="*/ 3839 w 5201"/>
                <a:gd name="T105" fmla="*/ 3630 h 4384"/>
                <a:gd name="T106" fmla="*/ 3780 w 5201"/>
                <a:gd name="T107" fmla="*/ 3732 h 4384"/>
                <a:gd name="T108" fmla="*/ 3695 w 5201"/>
                <a:gd name="T109" fmla="*/ 3736 h 4384"/>
                <a:gd name="T110" fmla="*/ 3800 w 5201"/>
                <a:gd name="T111" fmla="*/ 4141 h 4384"/>
                <a:gd name="T112" fmla="*/ 3630 w 5201"/>
                <a:gd name="T113" fmla="*/ 4069 h 4384"/>
                <a:gd name="T114" fmla="*/ 3242 w 5201"/>
                <a:gd name="T115" fmla="*/ 4203 h 4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01"/>
                <a:gd name="T175" fmla="*/ 0 h 4384"/>
                <a:gd name="T176" fmla="*/ 5201 w 5201"/>
                <a:gd name="T177" fmla="*/ 4384 h 4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01" h="4384">
                  <a:moveTo>
                    <a:pt x="2945" y="4384"/>
                  </a:moveTo>
                  <a:lnTo>
                    <a:pt x="2958" y="4138"/>
                  </a:lnTo>
                  <a:lnTo>
                    <a:pt x="2850" y="3993"/>
                  </a:lnTo>
                  <a:lnTo>
                    <a:pt x="2670" y="3943"/>
                  </a:lnTo>
                  <a:lnTo>
                    <a:pt x="2523" y="4021"/>
                  </a:lnTo>
                  <a:lnTo>
                    <a:pt x="2436" y="3978"/>
                  </a:lnTo>
                  <a:lnTo>
                    <a:pt x="2451" y="3873"/>
                  </a:lnTo>
                  <a:lnTo>
                    <a:pt x="2385" y="3838"/>
                  </a:lnTo>
                  <a:lnTo>
                    <a:pt x="2279" y="3888"/>
                  </a:lnTo>
                  <a:lnTo>
                    <a:pt x="2160" y="3754"/>
                  </a:lnTo>
                  <a:lnTo>
                    <a:pt x="2088" y="3808"/>
                  </a:lnTo>
                  <a:lnTo>
                    <a:pt x="2067" y="3886"/>
                  </a:lnTo>
                  <a:lnTo>
                    <a:pt x="1908" y="3987"/>
                  </a:lnTo>
                  <a:lnTo>
                    <a:pt x="1728" y="3913"/>
                  </a:lnTo>
                  <a:lnTo>
                    <a:pt x="1521" y="4084"/>
                  </a:lnTo>
                  <a:lnTo>
                    <a:pt x="1517" y="3700"/>
                  </a:lnTo>
                  <a:lnTo>
                    <a:pt x="1274" y="3732"/>
                  </a:lnTo>
                  <a:lnTo>
                    <a:pt x="1112" y="3814"/>
                  </a:lnTo>
                  <a:lnTo>
                    <a:pt x="935" y="3783"/>
                  </a:lnTo>
                  <a:lnTo>
                    <a:pt x="839" y="3697"/>
                  </a:lnTo>
                  <a:lnTo>
                    <a:pt x="704" y="3777"/>
                  </a:lnTo>
                  <a:lnTo>
                    <a:pt x="660" y="3438"/>
                  </a:lnTo>
                  <a:lnTo>
                    <a:pt x="647" y="3259"/>
                  </a:lnTo>
                  <a:lnTo>
                    <a:pt x="575" y="3166"/>
                  </a:lnTo>
                  <a:lnTo>
                    <a:pt x="663" y="3018"/>
                  </a:lnTo>
                  <a:lnTo>
                    <a:pt x="548" y="2811"/>
                  </a:lnTo>
                  <a:lnTo>
                    <a:pt x="396" y="2700"/>
                  </a:lnTo>
                  <a:lnTo>
                    <a:pt x="290" y="2517"/>
                  </a:lnTo>
                  <a:lnTo>
                    <a:pt x="164" y="2554"/>
                  </a:lnTo>
                  <a:lnTo>
                    <a:pt x="80" y="2382"/>
                  </a:lnTo>
                  <a:lnTo>
                    <a:pt x="185" y="2295"/>
                  </a:lnTo>
                  <a:lnTo>
                    <a:pt x="155" y="2148"/>
                  </a:lnTo>
                  <a:lnTo>
                    <a:pt x="42" y="2086"/>
                  </a:lnTo>
                  <a:lnTo>
                    <a:pt x="0" y="1809"/>
                  </a:lnTo>
                  <a:lnTo>
                    <a:pt x="80" y="1662"/>
                  </a:lnTo>
                  <a:lnTo>
                    <a:pt x="102" y="1444"/>
                  </a:lnTo>
                  <a:lnTo>
                    <a:pt x="240" y="1375"/>
                  </a:lnTo>
                  <a:lnTo>
                    <a:pt x="324" y="1257"/>
                  </a:lnTo>
                  <a:lnTo>
                    <a:pt x="537" y="1455"/>
                  </a:lnTo>
                  <a:lnTo>
                    <a:pt x="696" y="1680"/>
                  </a:lnTo>
                  <a:lnTo>
                    <a:pt x="902" y="1755"/>
                  </a:lnTo>
                  <a:lnTo>
                    <a:pt x="1187" y="1698"/>
                  </a:lnTo>
                  <a:lnTo>
                    <a:pt x="1562" y="1722"/>
                  </a:lnTo>
                  <a:lnTo>
                    <a:pt x="1695" y="1632"/>
                  </a:lnTo>
                  <a:lnTo>
                    <a:pt x="1781" y="1434"/>
                  </a:lnTo>
                  <a:lnTo>
                    <a:pt x="1979" y="1410"/>
                  </a:lnTo>
                  <a:lnTo>
                    <a:pt x="2115" y="1456"/>
                  </a:lnTo>
                  <a:lnTo>
                    <a:pt x="2316" y="1609"/>
                  </a:lnTo>
                  <a:lnTo>
                    <a:pt x="2475" y="1603"/>
                  </a:lnTo>
                  <a:lnTo>
                    <a:pt x="2579" y="1489"/>
                  </a:lnTo>
                  <a:lnTo>
                    <a:pt x="2702" y="1489"/>
                  </a:lnTo>
                  <a:lnTo>
                    <a:pt x="2928" y="1498"/>
                  </a:lnTo>
                  <a:lnTo>
                    <a:pt x="2978" y="1368"/>
                  </a:lnTo>
                  <a:lnTo>
                    <a:pt x="3080" y="1275"/>
                  </a:lnTo>
                  <a:lnTo>
                    <a:pt x="3035" y="1114"/>
                  </a:lnTo>
                  <a:lnTo>
                    <a:pt x="3245" y="1002"/>
                  </a:lnTo>
                  <a:lnTo>
                    <a:pt x="3179" y="883"/>
                  </a:lnTo>
                  <a:lnTo>
                    <a:pt x="3225" y="709"/>
                  </a:lnTo>
                  <a:lnTo>
                    <a:pt x="3375" y="717"/>
                  </a:lnTo>
                  <a:lnTo>
                    <a:pt x="3450" y="471"/>
                  </a:lnTo>
                  <a:lnTo>
                    <a:pt x="3480" y="75"/>
                  </a:lnTo>
                  <a:lnTo>
                    <a:pt x="3668" y="10"/>
                  </a:lnTo>
                  <a:lnTo>
                    <a:pt x="3995" y="79"/>
                  </a:lnTo>
                  <a:lnTo>
                    <a:pt x="4190" y="0"/>
                  </a:lnTo>
                  <a:lnTo>
                    <a:pt x="4373" y="31"/>
                  </a:lnTo>
                  <a:lnTo>
                    <a:pt x="4508" y="72"/>
                  </a:lnTo>
                  <a:lnTo>
                    <a:pt x="4397" y="132"/>
                  </a:lnTo>
                  <a:lnTo>
                    <a:pt x="4439" y="268"/>
                  </a:lnTo>
                  <a:lnTo>
                    <a:pt x="4532" y="343"/>
                  </a:lnTo>
                  <a:lnTo>
                    <a:pt x="4457" y="379"/>
                  </a:lnTo>
                  <a:lnTo>
                    <a:pt x="4179" y="402"/>
                  </a:lnTo>
                  <a:lnTo>
                    <a:pt x="4353" y="553"/>
                  </a:lnTo>
                  <a:lnTo>
                    <a:pt x="4320" y="628"/>
                  </a:lnTo>
                  <a:lnTo>
                    <a:pt x="4472" y="754"/>
                  </a:lnTo>
                  <a:lnTo>
                    <a:pt x="4550" y="928"/>
                  </a:lnTo>
                  <a:lnTo>
                    <a:pt x="4725" y="1084"/>
                  </a:lnTo>
                  <a:lnTo>
                    <a:pt x="4620" y="1186"/>
                  </a:lnTo>
                  <a:lnTo>
                    <a:pt x="4656" y="1324"/>
                  </a:lnTo>
                  <a:lnTo>
                    <a:pt x="4857" y="1527"/>
                  </a:lnTo>
                  <a:lnTo>
                    <a:pt x="5030" y="1608"/>
                  </a:lnTo>
                  <a:lnTo>
                    <a:pt x="5201" y="1743"/>
                  </a:lnTo>
                  <a:lnTo>
                    <a:pt x="5099" y="1834"/>
                  </a:lnTo>
                  <a:lnTo>
                    <a:pt x="4803" y="1803"/>
                  </a:lnTo>
                  <a:lnTo>
                    <a:pt x="4683" y="1708"/>
                  </a:lnTo>
                  <a:lnTo>
                    <a:pt x="4604" y="1683"/>
                  </a:lnTo>
                  <a:lnTo>
                    <a:pt x="4638" y="1803"/>
                  </a:lnTo>
                  <a:lnTo>
                    <a:pt x="4535" y="1834"/>
                  </a:lnTo>
                  <a:lnTo>
                    <a:pt x="4503" y="1963"/>
                  </a:lnTo>
                  <a:lnTo>
                    <a:pt x="4415" y="2145"/>
                  </a:lnTo>
                  <a:lnTo>
                    <a:pt x="4400" y="2388"/>
                  </a:lnTo>
                  <a:lnTo>
                    <a:pt x="4457" y="2517"/>
                  </a:lnTo>
                  <a:lnTo>
                    <a:pt x="4505" y="2614"/>
                  </a:lnTo>
                  <a:lnTo>
                    <a:pt x="4416" y="2682"/>
                  </a:lnTo>
                  <a:lnTo>
                    <a:pt x="4290" y="2670"/>
                  </a:lnTo>
                  <a:lnTo>
                    <a:pt x="4127" y="2862"/>
                  </a:lnTo>
                  <a:lnTo>
                    <a:pt x="3929" y="3015"/>
                  </a:lnTo>
                  <a:lnTo>
                    <a:pt x="3753" y="3123"/>
                  </a:lnTo>
                  <a:lnTo>
                    <a:pt x="3765" y="3178"/>
                  </a:lnTo>
                  <a:lnTo>
                    <a:pt x="3860" y="3195"/>
                  </a:lnTo>
                  <a:lnTo>
                    <a:pt x="3887" y="3273"/>
                  </a:lnTo>
                  <a:lnTo>
                    <a:pt x="3801" y="3402"/>
                  </a:lnTo>
                  <a:lnTo>
                    <a:pt x="3810" y="3408"/>
                  </a:lnTo>
                  <a:lnTo>
                    <a:pt x="3930" y="3381"/>
                  </a:lnTo>
                  <a:lnTo>
                    <a:pt x="3945" y="3528"/>
                  </a:lnTo>
                  <a:lnTo>
                    <a:pt x="3798" y="3525"/>
                  </a:lnTo>
                  <a:lnTo>
                    <a:pt x="3839" y="3630"/>
                  </a:lnTo>
                  <a:lnTo>
                    <a:pt x="3840" y="3718"/>
                  </a:lnTo>
                  <a:lnTo>
                    <a:pt x="3780" y="3732"/>
                  </a:lnTo>
                  <a:lnTo>
                    <a:pt x="3734" y="3646"/>
                  </a:lnTo>
                  <a:lnTo>
                    <a:pt x="3695" y="3736"/>
                  </a:lnTo>
                  <a:lnTo>
                    <a:pt x="3738" y="3886"/>
                  </a:lnTo>
                  <a:lnTo>
                    <a:pt x="3800" y="4141"/>
                  </a:lnTo>
                  <a:lnTo>
                    <a:pt x="3726" y="4306"/>
                  </a:lnTo>
                  <a:lnTo>
                    <a:pt x="3630" y="4069"/>
                  </a:lnTo>
                  <a:lnTo>
                    <a:pt x="3531" y="4143"/>
                  </a:lnTo>
                  <a:lnTo>
                    <a:pt x="3242" y="4203"/>
                  </a:lnTo>
                  <a:lnTo>
                    <a:pt x="2945" y="438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8" name="Freeform 119"/>
            <p:cNvSpPr>
              <a:spLocks noChangeArrowheads="1"/>
            </p:cNvSpPr>
            <p:nvPr/>
          </p:nvSpPr>
          <p:spPr bwMode="auto">
            <a:xfrm>
              <a:off x="5241" y="5841"/>
              <a:ext cx="5274" cy="1432"/>
            </a:xfrm>
            <a:custGeom>
              <a:avLst/>
              <a:gdLst>
                <a:gd name="T0" fmla="*/ 429 w 5274"/>
                <a:gd name="T1" fmla="*/ 564 h 1432"/>
                <a:gd name="T2" fmla="*/ 517 w 5274"/>
                <a:gd name="T3" fmla="*/ 729 h 1432"/>
                <a:gd name="T4" fmla="*/ 1270 w 5274"/>
                <a:gd name="T5" fmla="*/ 940 h 1432"/>
                <a:gd name="T6" fmla="*/ 1645 w 5274"/>
                <a:gd name="T7" fmla="*/ 871 h 1432"/>
                <a:gd name="T8" fmla="*/ 1915 w 5274"/>
                <a:gd name="T9" fmla="*/ 913 h 1432"/>
                <a:gd name="T10" fmla="*/ 2323 w 5274"/>
                <a:gd name="T11" fmla="*/ 1017 h 1432"/>
                <a:gd name="T12" fmla="*/ 2587 w 5274"/>
                <a:gd name="T13" fmla="*/ 1156 h 1432"/>
                <a:gd name="T14" fmla="*/ 2778 w 5274"/>
                <a:gd name="T15" fmla="*/ 1179 h 1432"/>
                <a:gd name="T16" fmla="*/ 3774 w 5274"/>
                <a:gd name="T17" fmla="*/ 1320 h 1432"/>
                <a:gd name="T18" fmla="*/ 4081 w 5274"/>
                <a:gd name="T19" fmla="*/ 1240 h 1432"/>
                <a:gd name="T20" fmla="*/ 4546 w 5274"/>
                <a:gd name="T21" fmla="*/ 1411 h 1432"/>
                <a:gd name="T22" fmla="*/ 4662 w 5274"/>
                <a:gd name="T23" fmla="*/ 1269 h 1432"/>
                <a:gd name="T24" fmla="*/ 5113 w 5274"/>
                <a:gd name="T25" fmla="*/ 1362 h 1432"/>
                <a:gd name="T26" fmla="*/ 5136 w 5274"/>
                <a:gd name="T27" fmla="*/ 1173 h 1432"/>
                <a:gd name="T28" fmla="*/ 4804 w 5274"/>
                <a:gd name="T29" fmla="*/ 1153 h 1432"/>
                <a:gd name="T30" fmla="*/ 4585 w 5274"/>
                <a:gd name="T31" fmla="*/ 1020 h 1432"/>
                <a:gd name="T32" fmla="*/ 3936 w 5274"/>
                <a:gd name="T33" fmla="*/ 955 h 1432"/>
                <a:gd name="T34" fmla="*/ 3643 w 5274"/>
                <a:gd name="T35" fmla="*/ 658 h 1432"/>
                <a:gd name="T36" fmla="*/ 3453 w 5274"/>
                <a:gd name="T37" fmla="*/ 535 h 1432"/>
                <a:gd name="T38" fmla="*/ 3067 w 5274"/>
                <a:gd name="T39" fmla="*/ 415 h 1432"/>
                <a:gd name="T40" fmla="*/ 2797 w 5274"/>
                <a:gd name="T41" fmla="*/ 276 h 1432"/>
                <a:gd name="T42" fmla="*/ 2580 w 5274"/>
                <a:gd name="T43" fmla="*/ 564 h 1432"/>
                <a:gd name="T44" fmla="*/ 2109 w 5274"/>
                <a:gd name="T45" fmla="*/ 504 h 1432"/>
                <a:gd name="T46" fmla="*/ 1651 w 5274"/>
                <a:gd name="T47" fmla="*/ 507 h 1432"/>
                <a:gd name="T48" fmla="*/ 1443 w 5274"/>
                <a:gd name="T49" fmla="*/ 226 h 1432"/>
                <a:gd name="T50" fmla="*/ 1195 w 5274"/>
                <a:gd name="T51" fmla="*/ 160 h 1432"/>
                <a:gd name="T52" fmla="*/ 967 w 5274"/>
                <a:gd name="T53" fmla="*/ 49 h 1432"/>
                <a:gd name="T54" fmla="*/ 736 w 5274"/>
                <a:gd name="T55" fmla="*/ 12 h 1432"/>
                <a:gd name="T56" fmla="*/ 460 w 5274"/>
                <a:gd name="T57" fmla="*/ 66 h 1432"/>
                <a:gd name="T58" fmla="*/ 189 w 5274"/>
                <a:gd name="T59" fmla="*/ 106 h 1432"/>
                <a:gd name="T60" fmla="*/ 64 w 5274"/>
                <a:gd name="T61" fmla="*/ 276 h 1432"/>
                <a:gd name="T62" fmla="*/ 256 w 5274"/>
                <a:gd name="T63" fmla="*/ 489 h 14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74"/>
                <a:gd name="T97" fmla="*/ 0 h 1432"/>
                <a:gd name="T98" fmla="*/ 5274 w 5274"/>
                <a:gd name="T99" fmla="*/ 1432 h 14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74" h="1432">
                  <a:moveTo>
                    <a:pt x="256" y="489"/>
                  </a:moveTo>
                  <a:lnTo>
                    <a:pt x="429" y="564"/>
                  </a:lnTo>
                  <a:lnTo>
                    <a:pt x="525" y="543"/>
                  </a:lnTo>
                  <a:lnTo>
                    <a:pt x="517" y="729"/>
                  </a:lnTo>
                  <a:lnTo>
                    <a:pt x="951" y="804"/>
                  </a:lnTo>
                  <a:lnTo>
                    <a:pt x="1270" y="940"/>
                  </a:lnTo>
                  <a:lnTo>
                    <a:pt x="1447" y="970"/>
                  </a:lnTo>
                  <a:lnTo>
                    <a:pt x="1645" y="871"/>
                  </a:lnTo>
                  <a:lnTo>
                    <a:pt x="1812" y="943"/>
                  </a:lnTo>
                  <a:lnTo>
                    <a:pt x="1915" y="913"/>
                  </a:lnTo>
                  <a:lnTo>
                    <a:pt x="2194" y="1017"/>
                  </a:lnTo>
                  <a:lnTo>
                    <a:pt x="2323" y="1017"/>
                  </a:lnTo>
                  <a:lnTo>
                    <a:pt x="2430" y="1114"/>
                  </a:lnTo>
                  <a:lnTo>
                    <a:pt x="2587" y="1156"/>
                  </a:lnTo>
                  <a:lnTo>
                    <a:pt x="2713" y="1155"/>
                  </a:lnTo>
                  <a:lnTo>
                    <a:pt x="2778" y="1179"/>
                  </a:lnTo>
                  <a:lnTo>
                    <a:pt x="3325" y="1225"/>
                  </a:lnTo>
                  <a:lnTo>
                    <a:pt x="3774" y="1320"/>
                  </a:lnTo>
                  <a:lnTo>
                    <a:pt x="3879" y="1231"/>
                  </a:lnTo>
                  <a:lnTo>
                    <a:pt x="4081" y="1240"/>
                  </a:lnTo>
                  <a:lnTo>
                    <a:pt x="4239" y="1374"/>
                  </a:lnTo>
                  <a:lnTo>
                    <a:pt x="4546" y="1411"/>
                  </a:lnTo>
                  <a:lnTo>
                    <a:pt x="4546" y="1321"/>
                  </a:lnTo>
                  <a:lnTo>
                    <a:pt x="4662" y="1269"/>
                  </a:lnTo>
                  <a:lnTo>
                    <a:pt x="5005" y="1432"/>
                  </a:lnTo>
                  <a:lnTo>
                    <a:pt x="5113" y="1362"/>
                  </a:lnTo>
                  <a:lnTo>
                    <a:pt x="5274" y="1273"/>
                  </a:lnTo>
                  <a:lnTo>
                    <a:pt x="5136" y="1173"/>
                  </a:lnTo>
                  <a:lnTo>
                    <a:pt x="5005" y="1134"/>
                  </a:lnTo>
                  <a:lnTo>
                    <a:pt x="4804" y="1153"/>
                  </a:lnTo>
                  <a:lnTo>
                    <a:pt x="4575" y="1155"/>
                  </a:lnTo>
                  <a:lnTo>
                    <a:pt x="4585" y="1020"/>
                  </a:lnTo>
                  <a:lnTo>
                    <a:pt x="4387" y="928"/>
                  </a:lnTo>
                  <a:lnTo>
                    <a:pt x="3936" y="955"/>
                  </a:lnTo>
                  <a:lnTo>
                    <a:pt x="3795" y="873"/>
                  </a:lnTo>
                  <a:lnTo>
                    <a:pt x="3643" y="658"/>
                  </a:lnTo>
                  <a:lnTo>
                    <a:pt x="3630" y="550"/>
                  </a:lnTo>
                  <a:lnTo>
                    <a:pt x="3453" y="535"/>
                  </a:lnTo>
                  <a:lnTo>
                    <a:pt x="3253" y="504"/>
                  </a:lnTo>
                  <a:lnTo>
                    <a:pt x="3067" y="415"/>
                  </a:lnTo>
                  <a:lnTo>
                    <a:pt x="2857" y="412"/>
                  </a:lnTo>
                  <a:lnTo>
                    <a:pt x="2797" y="276"/>
                  </a:lnTo>
                  <a:lnTo>
                    <a:pt x="2668" y="330"/>
                  </a:lnTo>
                  <a:lnTo>
                    <a:pt x="2580" y="564"/>
                  </a:lnTo>
                  <a:lnTo>
                    <a:pt x="2290" y="540"/>
                  </a:lnTo>
                  <a:lnTo>
                    <a:pt x="2109" y="504"/>
                  </a:lnTo>
                  <a:lnTo>
                    <a:pt x="1842" y="481"/>
                  </a:lnTo>
                  <a:lnTo>
                    <a:pt x="1651" y="507"/>
                  </a:lnTo>
                  <a:lnTo>
                    <a:pt x="1543" y="345"/>
                  </a:lnTo>
                  <a:lnTo>
                    <a:pt x="1443" y="226"/>
                  </a:lnTo>
                  <a:lnTo>
                    <a:pt x="1288" y="250"/>
                  </a:lnTo>
                  <a:lnTo>
                    <a:pt x="1195" y="160"/>
                  </a:lnTo>
                  <a:lnTo>
                    <a:pt x="1125" y="208"/>
                  </a:lnTo>
                  <a:lnTo>
                    <a:pt x="967" y="49"/>
                  </a:lnTo>
                  <a:lnTo>
                    <a:pt x="795" y="25"/>
                  </a:lnTo>
                  <a:lnTo>
                    <a:pt x="736" y="12"/>
                  </a:lnTo>
                  <a:lnTo>
                    <a:pt x="666" y="22"/>
                  </a:lnTo>
                  <a:lnTo>
                    <a:pt x="460" y="66"/>
                  </a:lnTo>
                  <a:lnTo>
                    <a:pt x="282" y="0"/>
                  </a:lnTo>
                  <a:lnTo>
                    <a:pt x="189" y="106"/>
                  </a:lnTo>
                  <a:lnTo>
                    <a:pt x="163" y="282"/>
                  </a:lnTo>
                  <a:lnTo>
                    <a:pt x="64" y="276"/>
                  </a:lnTo>
                  <a:lnTo>
                    <a:pt x="0" y="493"/>
                  </a:lnTo>
                  <a:lnTo>
                    <a:pt x="256" y="48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09" name="Freeform 120"/>
            <p:cNvSpPr>
              <a:spLocks noChangeArrowheads="1"/>
            </p:cNvSpPr>
            <p:nvPr/>
          </p:nvSpPr>
          <p:spPr bwMode="auto">
            <a:xfrm>
              <a:off x="12022" y="1969"/>
              <a:ext cx="3263" cy="3792"/>
            </a:xfrm>
            <a:custGeom>
              <a:avLst/>
              <a:gdLst>
                <a:gd name="T0" fmla="*/ 2996 w 3263"/>
                <a:gd name="T1" fmla="*/ 150 h 3792"/>
                <a:gd name="T2" fmla="*/ 2754 w 3263"/>
                <a:gd name="T3" fmla="*/ 407 h 3792"/>
                <a:gd name="T4" fmla="*/ 2184 w 3263"/>
                <a:gd name="T5" fmla="*/ 393 h 3792"/>
                <a:gd name="T6" fmla="*/ 1725 w 3263"/>
                <a:gd name="T7" fmla="*/ 372 h 3792"/>
                <a:gd name="T8" fmla="*/ 1419 w 3263"/>
                <a:gd name="T9" fmla="*/ 360 h 3792"/>
                <a:gd name="T10" fmla="*/ 1179 w 3263"/>
                <a:gd name="T11" fmla="*/ 192 h 3792"/>
                <a:gd name="T12" fmla="*/ 956 w 3263"/>
                <a:gd name="T13" fmla="*/ 491 h 3792"/>
                <a:gd name="T14" fmla="*/ 684 w 3263"/>
                <a:gd name="T15" fmla="*/ 525 h 3792"/>
                <a:gd name="T16" fmla="*/ 570 w 3263"/>
                <a:gd name="T17" fmla="*/ 842 h 3792"/>
                <a:gd name="T18" fmla="*/ 584 w 3263"/>
                <a:gd name="T19" fmla="*/ 1274 h 3792"/>
                <a:gd name="T20" fmla="*/ 399 w 3263"/>
                <a:gd name="T21" fmla="*/ 1361 h 3792"/>
                <a:gd name="T22" fmla="*/ 264 w 3263"/>
                <a:gd name="T23" fmla="*/ 1589 h 3792"/>
                <a:gd name="T24" fmla="*/ 209 w 3263"/>
                <a:gd name="T25" fmla="*/ 2013 h 3792"/>
                <a:gd name="T26" fmla="*/ 0 w 3263"/>
                <a:gd name="T27" fmla="*/ 2261 h 3792"/>
                <a:gd name="T28" fmla="*/ 146 w 3263"/>
                <a:gd name="T29" fmla="*/ 2667 h 3792"/>
                <a:gd name="T30" fmla="*/ 459 w 3263"/>
                <a:gd name="T31" fmla="*/ 3170 h 3792"/>
                <a:gd name="T32" fmla="*/ 309 w 3263"/>
                <a:gd name="T33" fmla="*/ 3617 h 3792"/>
                <a:gd name="T34" fmla="*/ 647 w 3263"/>
                <a:gd name="T35" fmla="*/ 3722 h 3792"/>
                <a:gd name="T36" fmla="*/ 774 w 3263"/>
                <a:gd name="T37" fmla="*/ 3350 h 3792"/>
                <a:gd name="T38" fmla="*/ 794 w 3263"/>
                <a:gd name="T39" fmla="*/ 2928 h 3792"/>
                <a:gd name="T40" fmla="*/ 744 w 3263"/>
                <a:gd name="T41" fmla="*/ 2403 h 3792"/>
                <a:gd name="T42" fmla="*/ 1164 w 3263"/>
                <a:gd name="T43" fmla="*/ 2231 h 3792"/>
                <a:gd name="T44" fmla="*/ 1089 w 3263"/>
                <a:gd name="T45" fmla="*/ 2582 h 3792"/>
                <a:gd name="T46" fmla="*/ 1482 w 3263"/>
                <a:gd name="T47" fmla="*/ 2966 h 3792"/>
                <a:gd name="T48" fmla="*/ 1572 w 3263"/>
                <a:gd name="T49" fmla="*/ 3348 h 3792"/>
                <a:gd name="T50" fmla="*/ 1740 w 3263"/>
                <a:gd name="T51" fmla="*/ 3153 h 3792"/>
                <a:gd name="T52" fmla="*/ 2129 w 3263"/>
                <a:gd name="T53" fmla="*/ 3042 h 3792"/>
                <a:gd name="T54" fmla="*/ 1779 w 3263"/>
                <a:gd name="T55" fmla="*/ 2732 h 3792"/>
                <a:gd name="T56" fmla="*/ 1827 w 3263"/>
                <a:gd name="T57" fmla="*/ 2382 h 3792"/>
                <a:gd name="T58" fmla="*/ 1526 w 3263"/>
                <a:gd name="T59" fmla="*/ 1997 h 3792"/>
                <a:gd name="T60" fmla="*/ 1290 w 3263"/>
                <a:gd name="T61" fmla="*/ 1845 h 3792"/>
                <a:gd name="T62" fmla="*/ 1587 w 3263"/>
                <a:gd name="T63" fmla="*/ 1697 h 3792"/>
                <a:gd name="T64" fmla="*/ 2114 w 3263"/>
                <a:gd name="T65" fmla="*/ 1317 h 3792"/>
                <a:gd name="T66" fmla="*/ 2424 w 3263"/>
                <a:gd name="T67" fmla="*/ 1247 h 3792"/>
                <a:gd name="T68" fmla="*/ 2127 w 3263"/>
                <a:gd name="T69" fmla="*/ 1247 h 3792"/>
                <a:gd name="T70" fmla="*/ 1616 w 3263"/>
                <a:gd name="T71" fmla="*/ 1380 h 3792"/>
                <a:gd name="T72" fmla="*/ 1299 w 3263"/>
                <a:gd name="T73" fmla="*/ 1430 h 3792"/>
                <a:gd name="T74" fmla="*/ 960 w 3263"/>
                <a:gd name="T75" fmla="*/ 1578 h 3792"/>
                <a:gd name="T76" fmla="*/ 777 w 3263"/>
                <a:gd name="T77" fmla="*/ 1362 h 3792"/>
                <a:gd name="T78" fmla="*/ 669 w 3263"/>
                <a:gd name="T79" fmla="*/ 870 h 3792"/>
                <a:gd name="T80" fmla="*/ 944 w 3263"/>
                <a:gd name="T81" fmla="*/ 581 h 3792"/>
                <a:gd name="T82" fmla="*/ 1380 w 3263"/>
                <a:gd name="T83" fmla="*/ 627 h 3792"/>
                <a:gd name="T84" fmla="*/ 1707 w 3263"/>
                <a:gd name="T85" fmla="*/ 609 h 3792"/>
                <a:gd name="T86" fmla="*/ 2486 w 3263"/>
                <a:gd name="T87" fmla="*/ 707 h 3792"/>
                <a:gd name="T88" fmla="*/ 3000 w 3263"/>
                <a:gd name="T89" fmla="*/ 477 h 3792"/>
                <a:gd name="T90" fmla="*/ 3173 w 3263"/>
                <a:gd name="T91" fmla="*/ 0 h 37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3"/>
                <a:gd name="T139" fmla="*/ 0 h 3792"/>
                <a:gd name="T140" fmla="*/ 3263 w 3263"/>
                <a:gd name="T141" fmla="*/ 3792 h 37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3" h="3792">
                  <a:moveTo>
                    <a:pt x="3173" y="0"/>
                  </a:moveTo>
                  <a:lnTo>
                    <a:pt x="3098" y="132"/>
                  </a:lnTo>
                  <a:lnTo>
                    <a:pt x="2996" y="150"/>
                  </a:lnTo>
                  <a:lnTo>
                    <a:pt x="3029" y="270"/>
                  </a:lnTo>
                  <a:lnTo>
                    <a:pt x="2874" y="302"/>
                  </a:lnTo>
                  <a:lnTo>
                    <a:pt x="2754" y="407"/>
                  </a:lnTo>
                  <a:lnTo>
                    <a:pt x="2606" y="446"/>
                  </a:lnTo>
                  <a:lnTo>
                    <a:pt x="2379" y="423"/>
                  </a:lnTo>
                  <a:lnTo>
                    <a:pt x="2184" y="393"/>
                  </a:lnTo>
                  <a:lnTo>
                    <a:pt x="2100" y="480"/>
                  </a:lnTo>
                  <a:lnTo>
                    <a:pt x="1917" y="357"/>
                  </a:lnTo>
                  <a:lnTo>
                    <a:pt x="1725" y="372"/>
                  </a:lnTo>
                  <a:lnTo>
                    <a:pt x="1646" y="417"/>
                  </a:lnTo>
                  <a:lnTo>
                    <a:pt x="1620" y="294"/>
                  </a:lnTo>
                  <a:lnTo>
                    <a:pt x="1419" y="360"/>
                  </a:lnTo>
                  <a:lnTo>
                    <a:pt x="1361" y="257"/>
                  </a:lnTo>
                  <a:lnTo>
                    <a:pt x="1259" y="254"/>
                  </a:lnTo>
                  <a:lnTo>
                    <a:pt x="1179" y="192"/>
                  </a:lnTo>
                  <a:lnTo>
                    <a:pt x="1064" y="210"/>
                  </a:lnTo>
                  <a:lnTo>
                    <a:pt x="1029" y="347"/>
                  </a:lnTo>
                  <a:lnTo>
                    <a:pt x="956" y="491"/>
                  </a:lnTo>
                  <a:lnTo>
                    <a:pt x="852" y="495"/>
                  </a:lnTo>
                  <a:lnTo>
                    <a:pt x="794" y="420"/>
                  </a:lnTo>
                  <a:lnTo>
                    <a:pt x="684" y="525"/>
                  </a:lnTo>
                  <a:lnTo>
                    <a:pt x="656" y="614"/>
                  </a:lnTo>
                  <a:lnTo>
                    <a:pt x="537" y="735"/>
                  </a:lnTo>
                  <a:lnTo>
                    <a:pt x="570" y="842"/>
                  </a:lnTo>
                  <a:lnTo>
                    <a:pt x="537" y="978"/>
                  </a:lnTo>
                  <a:lnTo>
                    <a:pt x="521" y="1137"/>
                  </a:lnTo>
                  <a:lnTo>
                    <a:pt x="584" y="1274"/>
                  </a:lnTo>
                  <a:lnTo>
                    <a:pt x="540" y="1338"/>
                  </a:lnTo>
                  <a:lnTo>
                    <a:pt x="477" y="1247"/>
                  </a:lnTo>
                  <a:lnTo>
                    <a:pt x="399" y="1361"/>
                  </a:lnTo>
                  <a:lnTo>
                    <a:pt x="387" y="1449"/>
                  </a:lnTo>
                  <a:lnTo>
                    <a:pt x="315" y="1430"/>
                  </a:lnTo>
                  <a:lnTo>
                    <a:pt x="264" y="1589"/>
                  </a:lnTo>
                  <a:lnTo>
                    <a:pt x="315" y="1845"/>
                  </a:lnTo>
                  <a:lnTo>
                    <a:pt x="234" y="1902"/>
                  </a:lnTo>
                  <a:lnTo>
                    <a:pt x="209" y="2013"/>
                  </a:lnTo>
                  <a:lnTo>
                    <a:pt x="210" y="2127"/>
                  </a:lnTo>
                  <a:lnTo>
                    <a:pt x="128" y="2192"/>
                  </a:lnTo>
                  <a:lnTo>
                    <a:pt x="0" y="2261"/>
                  </a:lnTo>
                  <a:lnTo>
                    <a:pt x="72" y="2382"/>
                  </a:lnTo>
                  <a:lnTo>
                    <a:pt x="39" y="2549"/>
                  </a:lnTo>
                  <a:lnTo>
                    <a:pt x="146" y="2667"/>
                  </a:lnTo>
                  <a:lnTo>
                    <a:pt x="330" y="2637"/>
                  </a:lnTo>
                  <a:lnTo>
                    <a:pt x="464" y="2970"/>
                  </a:lnTo>
                  <a:lnTo>
                    <a:pt x="459" y="3170"/>
                  </a:lnTo>
                  <a:lnTo>
                    <a:pt x="390" y="3309"/>
                  </a:lnTo>
                  <a:lnTo>
                    <a:pt x="368" y="3456"/>
                  </a:lnTo>
                  <a:lnTo>
                    <a:pt x="309" y="3617"/>
                  </a:lnTo>
                  <a:lnTo>
                    <a:pt x="357" y="3717"/>
                  </a:lnTo>
                  <a:lnTo>
                    <a:pt x="534" y="3792"/>
                  </a:lnTo>
                  <a:lnTo>
                    <a:pt x="647" y="3722"/>
                  </a:lnTo>
                  <a:lnTo>
                    <a:pt x="849" y="3675"/>
                  </a:lnTo>
                  <a:lnTo>
                    <a:pt x="773" y="3500"/>
                  </a:lnTo>
                  <a:lnTo>
                    <a:pt x="774" y="3350"/>
                  </a:lnTo>
                  <a:lnTo>
                    <a:pt x="867" y="3237"/>
                  </a:lnTo>
                  <a:lnTo>
                    <a:pt x="821" y="3134"/>
                  </a:lnTo>
                  <a:lnTo>
                    <a:pt x="794" y="2928"/>
                  </a:lnTo>
                  <a:lnTo>
                    <a:pt x="869" y="2777"/>
                  </a:lnTo>
                  <a:lnTo>
                    <a:pt x="836" y="2609"/>
                  </a:lnTo>
                  <a:lnTo>
                    <a:pt x="744" y="2403"/>
                  </a:lnTo>
                  <a:lnTo>
                    <a:pt x="887" y="2288"/>
                  </a:lnTo>
                  <a:lnTo>
                    <a:pt x="1043" y="2193"/>
                  </a:lnTo>
                  <a:lnTo>
                    <a:pt x="1164" y="2231"/>
                  </a:lnTo>
                  <a:lnTo>
                    <a:pt x="1218" y="2331"/>
                  </a:lnTo>
                  <a:lnTo>
                    <a:pt x="1209" y="2514"/>
                  </a:lnTo>
                  <a:lnTo>
                    <a:pt x="1089" y="2582"/>
                  </a:lnTo>
                  <a:lnTo>
                    <a:pt x="1122" y="2670"/>
                  </a:lnTo>
                  <a:lnTo>
                    <a:pt x="1349" y="2894"/>
                  </a:lnTo>
                  <a:lnTo>
                    <a:pt x="1482" y="2966"/>
                  </a:lnTo>
                  <a:lnTo>
                    <a:pt x="1389" y="3134"/>
                  </a:lnTo>
                  <a:lnTo>
                    <a:pt x="1419" y="3282"/>
                  </a:lnTo>
                  <a:lnTo>
                    <a:pt x="1572" y="3348"/>
                  </a:lnTo>
                  <a:lnTo>
                    <a:pt x="1680" y="3333"/>
                  </a:lnTo>
                  <a:lnTo>
                    <a:pt x="1680" y="3239"/>
                  </a:lnTo>
                  <a:lnTo>
                    <a:pt x="1740" y="3153"/>
                  </a:lnTo>
                  <a:lnTo>
                    <a:pt x="1959" y="3116"/>
                  </a:lnTo>
                  <a:lnTo>
                    <a:pt x="2079" y="3123"/>
                  </a:lnTo>
                  <a:lnTo>
                    <a:pt x="2129" y="3042"/>
                  </a:lnTo>
                  <a:lnTo>
                    <a:pt x="2019" y="2969"/>
                  </a:lnTo>
                  <a:lnTo>
                    <a:pt x="1935" y="2853"/>
                  </a:lnTo>
                  <a:lnTo>
                    <a:pt x="1779" y="2732"/>
                  </a:lnTo>
                  <a:lnTo>
                    <a:pt x="1800" y="2609"/>
                  </a:lnTo>
                  <a:lnTo>
                    <a:pt x="1770" y="2469"/>
                  </a:lnTo>
                  <a:lnTo>
                    <a:pt x="1827" y="2382"/>
                  </a:lnTo>
                  <a:lnTo>
                    <a:pt x="1650" y="2255"/>
                  </a:lnTo>
                  <a:lnTo>
                    <a:pt x="1598" y="2139"/>
                  </a:lnTo>
                  <a:lnTo>
                    <a:pt x="1526" y="1997"/>
                  </a:lnTo>
                  <a:lnTo>
                    <a:pt x="1433" y="1967"/>
                  </a:lnTo>
                  <a:lnTo>
                    <a:pt x="1358" y="1905"/>
                  </a:lnTo>
                  <a:lnTo>
                    <a:pt x="1290" y="1845"/>
                  </a:lnTo>
                  <a:lnTo>
                    <a:pt x="1317" y="1767"/>
                  </a:lnTo>
                  <a:lnTo>
                    <a:pt x="1469" y="1857"/>
                  </a:lnTo>
                  <a:lnTo>
                    <a:pt x="1587" y="1697"/>
                  </a:lnTo>
                  <a:lnTo>
                    <a:pt x="1722" y="1695"/>
                  </a:lnTo>
                  <a:lnTo>
                    <a:pt x="1937" y="1572"/>
                  </a:lnTo>
                  <a:lnTo>
                    <a:pt x="2114" y="1317"/>
                  </a:lnTo>
                  <a:lnTo>
                    <a:pt x="2258" y="1334"/>
                  </a:lnTo>
                  <a:lnTo>
                    <a:pt x="2355" y="1428"/>
                  </a:lnTo>
                  <a:lnTo>
                    <a:pt x="2424" y="1247"/>
                  </a:lnTo>
                  <a:lnTo>
                    <a:pt x="2336" y="1184"/>
                  </a:lnTo>
                  <a:lnTo>
                    <a:pt x="2237" y="1164"/>
                  </a:lnTo>
                  <a:lnTo>
                    <a:pt x="2127" y="1247"/>
                  </a:lnTo>
                  <a:lnTo>
                    <a:pt x="1767" y="1275"/>
                  </a:lnTo>
                  <a:lnTo>
                    <a:pt x="1722" y="1367"/>
                  </a:lnTo>
                  <a:lnTo>
                    <a:pt x="1616" y="1380"/>
                  </a:lnTo>
                  <a:lnTo>
                    <a:pt x="1509" y="1361"/>
                  </a:lnTo>
                  <a:lnTo>
                    <a:pt x="1421" y="1301"/>
                  </a:lnTo>
                  <a:lnTo>
                    <a:pt x="1299" y="1430"/>
                  </a:lnTo>
                  <a:lnTo>
                    <a:pt x="1196" y="1592"/>
                  </a:lnTo>
                  <a:lnTo>
                    <a:pt x="1089" y="1607"/>
                  </a:lnTo>
                  <a:lnTo>
                    <a:pt x="960" y="1578"/>
                  </a:lnTo>
                  <a:lnTo>
                    <a:pt x="930" y="1413"/>
                  </a:lnTo>
                  <a:lnTo>
                    <a:pt x="851" y="1361"/>
                  </a:lnTo>
                  <a:lnTo>
                    <a:pt x="777" y="1362"/>
                  </a:lnTo>
                  <a:lnTo>
                    <a:pt x="692" y="1217"/>
                  </a:lnTo>
                  <a:lnTo>
                    <a:pt x="645" y="1019"/>
                  </a:lnTo>
                  <a:lnTo>
                    <a:pt x="669" y="870"/>
                  </a:lnTo>
                  <a:lnTo>
                    <a:pt x="719" y="752"/>
                  </a:lnTo>
                  <a:lnTo>
                    <a:pt x="804" y="647"/>
                  </a:lnTo>
                  <a:lnTo>
                    <a:pt x="944" y="581"/>
                  </a:lnTo>
                  <a:lnTo>
                    <a:pt x="1127" y="656"/>
                  </a:lnTo>
                  <a:lnTo>
                    <a:pt x="1229" y="644"/>
                  </a:lnTo>
                  <a:lnTo>
                    <a:pt x="1380" y="627"/>
                  </a:lnTo>
                  <a:lnTo>
                    <a:pt x="1485" y="572"/>
                  </a:lnTo>
                  <a:lnTo>
                    <a:pt x="1586" y="657"/>
                  </a:lnTo>
                  <a:lnTo>
                    <a:pt x="1707" y="609"/>
                  </a:lnTo>
                  <a:lnTo>
                    <a:pt x="2211" y="609"/>
                  </a:lnTo>
                  <a:lnTo>
                    <a:pt x="2322" y="744"/>
                  </a:lnTo>
                  <a:lnTo>
                    <a:pt x="2486" y="707"/>
                  </a:lnTo>
                  <a:lnTo>
                    <a:pt x="2618" y="717"/>
                  </a:lnTo>
                  <a:lnTo>
                    <a:pt x="2892" y="677"/>
                  </a:lnTo>
                  <a:lnTo>
                    <a:pt x="3000" y="477"/>
                  </a:lnTo>
                  <a:lnTo>
                    <a:pt x="3149" y="375"/>
                  </a:lnTo>
                  <a:lnTo>
                    <a:pt x="3263" y="65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0" name="Freeform 121"/>
            <p:cNvSpPr>
              <a:spLocks noChangeArrowheads="1"/>
            </p:cNvSpPr>
            <p:nvPr/>
          </p:nvSpPr>
          <p:spPr bwMode="auto">
            <a:xfrm>
              <a:off x="16288" y="2968"/>
              <a:ext cx="402" cy="285"/>
            </a:xfrm>
            <a:custGeom>
              <a:avLst/>
              <a:gdLst>
                <a:gd name="T0" fmla="*/ 266 w 402"/>
                <a:gd name="T1" fmla="*/ 59 h 285"/>
                <a:gd name="T2" fmla="*/ 186 w 402"/>
                <a:gd name="T3" fmla="*/ 60 h 285"/>
                <a:gd name="T4" fmla="*/ 102 w 402"/>
                <a:gd name="T5" fmla="*/ 90 h 285"/>
                <a:gd name="T6" fmla="*/ 6 w 402"/>
                <a:gd name="T7" fmla="*/ 0 h 285"/>
                <a:gd name="T8" fmla="*/ 0 w 402"/>
                <a:gd name="T9" fmla="*/ 126 h 285"/>
                <a:gd name="T10" fmla="*/ 84 w 402"/>
                <a:gd name="T11" fmla="*/ 138 h 285"/>
                <a:gd name="T12" fmla="*/ 144 w 402"/>
                <a:gd name="T13" fmla="*/ 144 h 285"/>
                <a:gd name="T14" fmla="*/ 150 w 402"/>
                <a:gd name="T15" fmla="*/ 192 h 285"/>
                <a:gd name="T16" fmla="*/ 210 w 402"/>
                <a:gd name="T17" fmla="*/ 252 h 285"/>
                <a:gd name="T18" fmla="*/ 276 w 402"/>
                <a:gd name="T19" fmla="*/ 270 h 285"/>
                <a:gd name="T20" fmla="*/ 357 w 402"/>
                <a:gd name="T21" fmla="*/ 285 h 285"/>
                <a:gd name="T22" fmla="*/ 402 w 402"/>
                <a:gd name="T23" fmla="*/ 234 h 285"/>
                <a:gd name="T24" fmla="*/ 348 w 402"/>
                <a:gd name="T25" fmla="*/ 240 h 285"/>
                <a:gd name="T26" fmla="*/ 300 w 402"/>
                <a:gd name="T27" fmla="*/ 240 h 285"/>
                <a:gd name="T28" fmla="*/ 270 w 402"/>
                <a:gd name="T29" fmla="*/ 192 h 285"/>
                <a:gd name="T30" fmla="*/ 264 w 402"/>
                <a:gd name="T31" fmla="*/ 126 h 285"/>
                <a:gd name="T32" fmla="*/ 266 w 402"/>
                <a:gd name="T33" fmla="*/ 59 h 2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2"/>
                <a:gd name="T52" fmla="*/ 0 h 285"/>
                <a:gd name="T53" fmla="*/ 402 w 402"/>
                <a:gd name="T54" fmla="*/ 285 h 2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2" h="285">
                  <a:moveTo>
                    <a:pt x="266" y="59"/>
                  </a:moveTo>
                  <a:lnTo>
                    <a:pt x="186" y="60"/>
                  </a:lnTo>
                  <a:lnTo>
                    <a:pt x="102" y="90"/>
                  </a:lnTo>
                  <a:lnTo>
                    <a:pt x="6" y="0"/>
                  </a:lnTo>
                  <a:lnTo>
                    <a:pt x="0" y="126"/>
                  </a:lnTo>
                  <a:lnTo>
                    <a:pt x="84" y="138"/>
                  </a:lnTo>
                  <a:lnTo>
                    <a:pt x="144" y="144"/>
                  </a:lnTo>
                  <a:lnTo>
                    <a:pt x="150" y="192"/>
                  </a:lnTo>
                  <a:lnTo>
                    <a:pt x="210" y="252"/>
                  </a:lnTo>
                  <a:lnTo>
                    <a:pt x="276" y="270"/>
                  </a:lnTo>
                  <a:lnTo>
                    <a:pt x="357" y="285"/>
                  </a:lnTo>
                  <a:lnTo>
                    <a:pt x="402" y="234"/>
                  </a:lnTo>
                  <a:lnTo>
                    <a:pt x="348" y="240"/>
                  </a:lnTo>
                  <a:lnTo>
                    <a:pt x="300" y="240"/>
                  </a:lnTo>
                  <a:lnTo>
                    <a:pt x="270" y="192"/>
                  </a:lnTo>
                  <a:lnTo>
                    <a:pt x="264" y="126"/>
                  </a:lnTo>
                  <a:lnTo>
                    <a:pt x="266" y="59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1" name="Freeform 122"/>
            <p:cNvSpPr>
              <a:spLocks noChangeArrowheads="1"/>
            </p:cNvSpPr>
            <p:nvPr/>
          </p:nvSpPr>
          <p:spPr bwMode="auto">
            <a:xfrm>
              <a:off x="206" y="1348"/>
              <a:ext cx="427" cy="312"/>
            </a:xfrm>
            <a:custGeom>
              <a:avLst/>
              <a:gdLst>
                <a:gd name="T0" fmla="*/ 64 w 427"/>
                <a:gd name="T1" fmla="*/ 0 h 312"/>
                <a:gd name="T2" fmla="*/ 0 w 427"/>
                <a:gd name="T3" fmla="*/ 96 h 312"/>
                <a:gd name="T4" fmla="*/ 64 w 427"/>
                <a:gd name="T5" fmla="*/ 136 h 312"/>
                <a:gd name="T6" fmla="*/ 144 w 427"/>
                <a:gd name="T7" fmla="*/ 176 h 312"/>
                <a:gd name="T8" fmla="*/ 232 w 427"/>
                <a:gd name="T9" fmla="*/ 208 h 312"/>
                <a:gd name="T10" fmla="*/ 360 w 427"/>
                <a:gd name="T11" fmla="*/ 312 h 312"/>
                <a:gd name="T12" fmla="*/ 427 w 427"/>
                <a:gd name="T13" fmla="*/ 227 h 312"/>
                <a:gd name="T14" fmla="*/ 360 w 427"/>
                <a:gd name="T15" fmla="*/ 208 h 312"/>
                <a:gd name="T16" fmla="*/ 280 w 427"/>
                <a:gd name="T17" fmla="*/ 152 h 312"/>
                <a:gd name="T18" fmla="*/ 152 w 427"/>
                <a:gd name="T19" fmla="*/ 88 h 312"/>
                <a:gd name="T20" fmla="*/ 64 w 427"/>
                <a:gd name="T21" fmla="*/ 0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7"/>
                <a:gd name="T34" fmla="*/ 0 h 312"/>
                <a:gd name="T35" fmla="*/ 427 w 427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7" h="312">
                  <a:moveTo>
                    <a:pt x="64" y="0"/>
                  </a:moveTo>
                  <a:lnTo>
                    <a:pt x="0" y="96"/>
                  </a:lnTo>
                  <a:lnTo>
                    <a:pt x="64" y="136"/>
                  </a:lnTo>
                  <a:lnTo>
                    <a:pt x="144" y="176"/>
                  </a:lnTo>
                  <a:lnTo>
                    <a:pt x="232" y="208"/>
                  </a:lnTo>
                  <a:lnTo>
                    <a:pt x="360" y="312"/>
                  </a:lnTo>
                  <a:lnTo>
                    <a:pt x="427" y="227"/>
                  </a:lnTo>
                  <a:lnTo>
                    <a:pt x="360" y="208"/>
                  </a:lnTo>
                  <a:lnTo>
                    <a:pt x="280" y="152"/>
                  </a:lnTo>
                  <a:lnTo>
                    <a:pt x="152" y="8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2" name="Freeform 123"/>
            <p:cNvSpPr>
              <a:spLocks noChangeArrowheads="1"/>
            </p:cNvSpPr>
            <p:nvPr/>
          </p:nvSpPr>
          <p:spPr bwMode="auto">
            <a:xfrm>
              <a:off x="4625" y="2256"/>
              <a:ext cx="181" cy="140"/>
            </a:xfrm>
            <a:custGeom>
              <a:avLst/>
              <a:gdLst>
                <a:gd name="T0" fmla="*/ 157 w 181"/>
                <a:gd name="T1" fmla="*/ 140 h 140"/>
                <a:gd name="T2" fmla="*/ 181 w 181"/>
                <a:gd name="T3" fmla="*/ 45 h 140"/>
                <a:gd name="T4" fmla="*/ 91 w 181"/>
                <a:gd name="T5" fmla="*/ 0 h 140"/>
                <a:gd name="T6" fmla="*/ 0 w 181"/>
                <a:gd name="T7" fmla="*/ 45 h 140"/>
                <a:gd name="T8" fmla="*/ 69 w 181"/>
                <a:gd name="T9" fmla="*/ 84 h 140"/>
                <a:gd name="T10" fmla="*/ 157 w 181"/>
                <a:gd name="T11" fmla="*/ 14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40"/>
                <a:gd name="T20" fmla="*/ 181 w 181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40">
                  <a:moveTo>
                    <a:pt x="157" y="140"/>
                  </a:moveTo>
                  <a:lnTo>
                    <a:pt x="181" y="45"/>
                  </a:lnTo>
                  <a:lnTo>
                    <a:pt x="91" y="0"/>
                  </a:lnTo>
                  <a:lnTo>
                    <a:pt x="0" y="45"/>
                  </a:lnTo>
                  <a:lnTo>
                    <a:pt x="69" y="84"/>
                  </a:lnTo>
                  <a:lnTo>
                    <a:pt x="157" y="140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3" name="Freeform 124"/>
            <p:cNvSpPr>
              <a:spLocks noChangeArrowheads="1"/>
            </p:cNvSpPr>
            <p:nvPr/>
          </p:nvSpPr>
          <p:spPr bwMode="auto">
            <a:xfrm>
              <a:off x="3150" y="1764"/>
              <a:ext cx="159" cy="192"/>
            </a:xfrm>
            <a:custGeom>
              <a:avLst/>
              <a:gdLst>
                <a:gd name="T0" fmla="*/ 159 w 159"/>
                <a:gd name="T1" fmla="*/ 38 h 192"/>
                <a:gd name="T2" fmla="*/ 80 w 159"/>
                <a:gd name="T3" fmla="*/ 0 h 192"/>
                <a:gd name="T4" fmla="*/ 23 w 159"/>
                <a:gd name="T5" fmla="*/ 38 h 192"/>
                <a:gd name="T6" fmla="*/ 0 w 159"/>
                <a:gd name="T7" fmla="*/ 120 h 192"/>
                <a:gd name="T8" fmla="*/ 23 w 159"/>
                <a:gd name="T9" fmla="*/ 174 h 192"/>
                <a:gd name="T10" fmla="*/ 88 w 159"/>
                <a:gd name="T11" fmla="*/ 192 h 192"/>
                <a:gd name="T12" fmla="*/ 144 w 159"/>
                <a:gd name="T13" fmla="*/ 160 h 192"/>
                <a:gd name="T14" fmla="*/ 159 w 159"/>
                <a:gd name="T15" fmla="*/ 38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"/>
                <a:gd name="T25" fmla="*/ 0 h 192"/>
                <a:gd name="T26" fmla="*/ 159 w 159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" h="192">
                  <a:moveTo>
                    <a:pt x="159" y="38"/>
                  </a:moveTo>
                  <a:lnTo>
                    <a:pt x="80" y="0"/>
                  </a:lnTo>
                  <a:lnTo>
                    <a:pt x="23" y="38"/>
                  </a:lnTo>
                  <a:lnTo>
                    <a:pt x="0" y="120"/>
                  </a:lnTo>
                  <a:lnTo>
                    <a:pt x="23" y="174"/>
                  </a:lnTo>
                  <a:lnTo>
                    <a:pt x="88" y="192"/>
                  </a:lnTo>
                  <a:lnTo>
                    <a:pt x="144" y="160"/>
                  </a:lnTo>
                  <a:lnTo>
                    <a:pt x="159" y="38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4" name="Freeform 125"/>
            <p:cNvSpPr>
              <a:spLocks noChangeArrowheads="1"/>
            </p:cNvSpPr>
            <p:nvPr/>
          </p:nvSpPr>
          <p:spPr bwMode="auto">
            <a:xfrm>
              <a:off x="3574" y="2119"/>
              <a:ext cx="96" cy="221"/>
            </a:xfrm>
            <a:custGeom>
              <a:avLst/>
              <a:gdLst>
                <a:gd name="T0" fmla="*/ 96 w 96"/>
                <a:gd name="T1" fmla="*/ 125 h 221"/>
                <a:gd name="T2" fmla="*/ 8 w 96"/>
                <a:gd name="T3" fmla="*/ 0 h 221"/>
                <a:gd name="T4" fmla="*/ 0 w 96"/>
                <a:gd name="T5" fmla="*/ 117 h 221"/>
                <a:gd name="T6" fmla="*/ 32 w 96"/>
                <a:gd name="T7" fmla="*/ 221 h 221"/>
                <a:gd name="T8" fmla="*/ 96 w 96"/>
                <a:gd name="T9" fmla="*/ 205 h 221"/>
                <a:gd name="T10" fmla="*/ 96 w 96"/>
                <a:gd name="T11" fmla="*/ 125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221"/>
                <a:gd name="T20" fmla="*/ 96 w 96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221">
                  <a:moveTo>
                    <a:pt x="96" y="125"/>
                  </a:moveTo>
                  <a:lnTo>
                    <a:pt x="8" y="0"/>
                  </a:lnTo>
                  <a:lnTo>
                    <a:pt x="0" y="117"/>
                  </a:lnTo>
                  <a:lnTo>
                    <a:pt x="32" y="221"/>
                  </a:lnTo>
                  <a:lnTo>
                    <a:pt x="96" y="20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5" name="Freeform 126"/>
            <p:cNvSpPr>
              <a:spLocks noChangeArrowheads="1"/>
            </p:cNvSpPr>
            <p:nvPr/>
          </p:nvSpPr>
          <p:spPr bwMode="auto">
            <a:xfrm>
              <a:off x="3710" y="2332"/>
              <a:ext cx="200" cy="112"/>
            </a:xfrm>
            <a:custGeom>
              <a:avLst/>
              <a:gdLst>
                <a:gd name="T0" fmla="*/ 200 w 200"/>
                <a:gd name="T1" fmla="*/ 96 h 112"/>
                <a:gd name="T2" fmla="*/ 112 w 200"/>
                <a:gd name="T3" fmla="*/ 24 h 112"/>
                <a:gd name="T4" fmla="*/ 40 w 200"/>
                <a:gd name="T5" fmla="*/ 0 h 112"/>
                <a:gd name="T6" fmla="*/ 8 w 200"/>
                <a:gd name="T7" fmla="*/ 24 h 112"/>
                <a:gd name="T8" fmla="*/ 0 w 200"/>
                <a:gd name="T9" fmla="*/ 112 h 112"/>
                <a:gd name="T10" fmla="*/ 112 w 200"/>
                <a:gd name="T11" fmla="*/ 104 h 112"/>
                <a:gd name="T12" fmla="*/ 200 w 200"/>
                <a:gd name="T13" fmla="*/ 9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112"/>
                <a:gd name="T23" fmla="*/ 200 w 200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112">
                  <a:moveTo>
                    <a:pt x="200" y="96"/>
                  </a:moveTo>
                  <a:lnTo>
                    <a:pt x="112" y="24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0" y="112"/>
                  </a:lnTo>
                  <a:lnTo>
                    <a:pt x="112" y="104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6" name="Freeform 127"/>
            <p:cNvSpPr>
              <a:spLocks noChangeArrowheads="1"/>
            </p:cNvSpPr>
            <p:nvPr/>
          </p:nvSpPr>
          <p:spPr bwMode="auto">
            <a:xfrm>
              <a:off x="3862" y="2276"/>
              <a:ext cx="144" cy="112"/>
            </a:xfrm>
            <a:custGeom>
              <a:avLst/>
              <a:gdLst>
                <a:gd name="T0" fmla="*/ 144 w 144"/>
                <a:gd name="T1" fmla="*/ 88 h 112"/>
                <a:gd name="T2" fmla="*/ 64 w 144"/>
                <a:gd name="T3" fmla="*/ 0 h 112"/>
                <a:gd name="T4" fmla="*/ 0 w 144"/>
                <a:gd name="T5" fmla="*/ 8 h 112"/>
                <a:gd name="T6" fmla="*/ 64 w 144"/>
                <a:gd name="T7" fmla="*/ 72 h 112"/>
                <a:gd name="T8" fmla="*/ 104 w 144"/>
                <a:gd name="T9" fmla="*/ 112 h 112"/>
                <a:gd name="T10" fmla="*/ 144 w 144"/>
                <a:gd name="T11" fmla="*/ 8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12"/>
                <a:gd name="T20" fmla="*/ 144 w 144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12">
                  <a:moveTo>
                    <a:pt x="144" y="88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64" y="72"/>
                  </a:lnTo>
                  <a:lnTo>
                    <a:pt x="104" y="112"/>
                  </a:lnTo>
                  <a:lnTo>
                    <a:pt x="144" y="88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7" name="Freeform 128"/>
            <p:cNvSpPr>
              <a:spLocks noChangeArrowheads="1"/>
            </p:cNvSpPr>
            <p:nvPr/>
          </p:nvSpPr>
          <p:spPr bwMode="auto">
            <a:xfrm>
              <a:off x="4443" y="2256"/>
              <a:ext cx="91" cy="116"/>
            </a:xfrm>
            <a:custGeom>
              <a:avLst/>
              <a:gdLst>
                <a:gd name="T0" fmla="*/ 91 w 91"/>
                <a:gd name="T1" fmla="*/ 84 h 116"/>
                <a:gd name="T2" fmla="*/ 91 w 91"/>
                <a:gd name="T3" fmla="*/ 0 h 116"/>
                <a:gd name="T4" fmla="*/ 0 w 91"/>
                <a:gd name="T5" fmla="*/ 0 h 116"/>
                <a:gd name="T6" fmla="*/ 19 w 91"/>
                <a:gd name="T7" fmla="*/ 76 h 116"/>
                <a:gd name="T8" fmla="*/ 51 w 91"/>
                <a:gd name="T9" fmla="*/ 116 h 116"/>
                <a:gd name="T10" fmla="*/ 91 w 91"/>
                <a:gd name="T11" fmla="*/ 84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16"/>
                <a:gd name="T20" fmla="*/ 91 w 91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16">
                  <a:moveTo>
                    <a:pt x="91" y="84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19" y="76"/>
                  </a:lnTo>
                  <a:lnTo>
                    <a:pt x="51" y="116"/>
                  </a:lnTo>
                  <a:lnTo>
                    <a:pt x="91" y="8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8" name="Freeform 129"/>
            <p:cNvSpPr>
              <a:spLocks noChangeArrowheads="1"/>
            </p:cNvSpPr>
            <p:nvPr/>
          </p:nvSpPr>
          <p:spPr bwMode="auto">
            <a:xfrm>
              <a:off x="4670" y="2845"/>
              <a:ext cx="136" cy="272"/>
            </a:xfrm>
            <a:custGeom>
              <a:avLst/>
              <a:gdLst>
                <a:gd name="T0" fmla="*/ 46 w 136"/>
                <a:gd name="T1" fmla="*/ 272 h 272"/>
                <a:gd name="T2" fmla="*/ 0 w 136"/>
                <a:gd name="T3" fmla="*/ 227 h 272"/>
                <a:gd name="T4" fmla="*/ 40 w 136"/>
                <a:gd name="T5" fmla="*/ 167 h 272"/>
                <a:gd name="T6" fmla="*/ 46 w 136"/>
                <a:gd name="T7" fmla="*/ 46 h 272"/>
                <a:gd name="T8" fmla="*/ 91 w 136"/>
                <a:gd name="T9" fmla="*/ 0 h 272"/>
                <a:gd name="T10" fmla="*/ 136 w 136"/>
                <a:gd name="T11" fmla="*/ 46 h 272"/>
                <a:gd name="T12" fmla="*/ 120 w 136"/>
                <a:gd name="T13" fmla="*/ 175 h 272"/>
                <a:gd name="T14" fmla="*/ 46 w 136"/>
                <a:gd name="T15" fmla="*/ 272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272"/>
                <a:gd name="T26" fmla="*/ 136 w 136"/>
                <a:gd name="T27" fmla="*/ 272 h 2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272">
                  <a:moveTo>
                    <a:pt x="46" y="272"/>
                  </a:moveTo>
                  <a:lnTo>
                    <a:pt x="0" y="227"/>
                  </a:lnTo>
                  <a:lnTo>
                    <a:pt x="40" y="167"/>
                  </a:lnTo>
                  <a:lnTo>
                    <a:pt x="46" y="46"/>
                  </a:lnTo>
                  <a:lnTo>
                    <a:pt x="91" y="0"/>
                  </a:lnTo>
                  <a:lnTo>
                    <a:pt x="136" y="46"/>
                  </a:lnTo>
                  <a:lnTo>
                    <a:pt x="120" y="175"/>
                  </a:lnTo>
                  <a:lnTo>
                    <a:pt x="46" y="272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19" name="Freeform 130"/>
            <p:cNvSpPr>
              <a:spLocks noChangeArrowheads="1"/>
            </p:cNvSpPr>
            <p:nvPr/>
          </p:nvSpPr>
          <p:spPr bwMode="auto">
            <a:xfrm>
              <a:off x="14196" y="7026"/>
              <a:ext cx="418" cy="174"/>
            </a:xfrm>
            <a:custGeom>
              <a:avLst/>
              <a:gdLst>
                <a:gd name="T0" fmla="*/ 227 w 418"/>
                <a:gd name="T1" fmla="*/ 174 h 174"/>
                <a:gd name="T2" fmla="*/ 332 w 418"/>
                <a:gd name="T3" fmla="*/ 120 h 174"/>
                <a:gd name="T4" fmla="*/ 418 w 418"/>
                <a:gd name="T5" fmla="*/ 39 h 174"/>
                <a:gd name="T6" fmla="*/ 389 w 418"/>
                <a:gd name="T7" fmla="*/ 0 h 174"/>
                <a:gd name="T8" fmla="*/ 332 w 418"/>
                <a:gd name="T9" fmla="*/ 63 h 174"/>
                <a:gd name="T10" fmla="*/ 216 w 418"/>
                <a:gd name="T11" fmla="*/ 77 h 174"/>
                <a:gd name="T12" fmla="*/ 149 w 418"/>
                <a:gd name="T13" fmla="*/ 58 h 174"/>
                <a:gd name="T14" fmla="*/ 149 w 418"/>
                <a:gd name="T15" fmla="*/ 10 h 174"/>
                <a:gd name="T16" fmla="*/ 72 w 418"/>
                <a:gd name="T17" fmla="*/ 20 h 174"/>
                <a:gd name="T18" fmla="*/ 0 w 418"/>
                <a:gd name="T19" fmla="*/ 38 h 174"/>
                <a:gd name="T20" fmla="*/ 39 w 418"/>
                <a:gd name="T21" fmla="*/ 106 h 174"/>
                <a:gd name="T22" fmla="*/ 111 w 418"/>
                <a:gd name="T23" fmla="*/ 96 h 174"/>
                <a:gd name="T24" fmla="*/ 227 w 418"/>
                <a:gd name="T25" fmla="*/ 17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8"/>
                <a:gd name="T40" fmla="*/ 0 h 174"/>
                <a:gd name="T41" fmla="*/ 418 w 41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8" h="174">
                  <a:moveTo>
                    <a:pt x="227" y="174"/>
                  </a:moveTo>
                  <a:lnTo>
                    <a:pt x="332" y="120"/>
                  </a:lnTo>
                  <a:lnTo>
                    <a:pt x="418" y="39"/>
                  </a:lnTo>
                  <a:lnTo>
                    <a:pt x="389" y="0"/>
                  </a:lnTo>
                  <a:lnTo>
                    <a:pt x="332" y="63"/>
                  </a:lnTo>
                  <a:lnTo>
                    <a:pt x="216" y="77"/>
                  </a:lnTo>
                  <a:lnTo>
                    <a:pt x="149" y="58"/>
                  </a:lnTo>
                  <a:lnTo>
                    <a:pt x="149" y="10"/>
                  </a:lnTo>
                  <a:lnTo>
                    <a:pt x="72" y="20"/>
                  </a:lnTo>
                  <a:lnTo>
                    <a:pt x="0" y="38"/>
                  </a:lnTo>
                  <a:lnTo>
                    <a:pt x="39" y="106"/>
                  </a:lnTo>
                  <a:lnTo>
                    <a:pt x="111" y="96"/>
                  </a:lnTo>
                  <a:lnTo>
                    <a:pt x="227" y="17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20" name="Freeform 131"/>
            <p:cNvSpPr>
              <a:spLocks noChangeArrowheads="1"/>
            </p:cNvSpPr>
            <p:nvPr/>
          </p:nvSpPr>
          <p:spPr bwMode="auto">
            <a:xfrm>
              <a:off x="18112" y="3005"/>
              <a:ext cx="5306" cy="4526"/>
            </a:xfrm>
            <a:custGeom>
              <a:avLst/>
              <a:gdLst>
                <a:gd name="T0" fmla="*/ 56 w 1061"/>
                <a:gd name="T1" fmla="*/ 122 h 905"/>
                <a:gd name="T2" fmla="*/ 140 w 1061"/>
                <a:gd name="T3" fmla="*/ 137 h 905"/>
                <a:gd name="T4" fmla="*/ 167 w 1061"/>
                <a:gd name="T5" fmla="*/ 201 h 905"/>
                <a:gd name="T6" fmla="*/ 231 w 1061"/>
                <a:gd name="T7" fmla="*/ 198 h 905"/>
                <a:gd name="T8" fmla="*/ 309 w 1061"/>
                <a:gd name="T9" fmla="*/ 192 h 905"/>
                <a:gd name="T10" fmla="*/ 333 w 1061"/>
                <a:gd name="T11" fmla="*/ 221 h 905"/>
                <a:gd name="T12" fmla="*/ 294 w 1061"/>
                <a:gd name="T13" fmla="*/ 231 h 905"/>
                <a:gd name="T14" fmla="*/ 212 w 1061"/>
                <a:gd name="T15" fmla="*/ 255 h 905"/>
                <a:gd name="T16" fmla="*/ 135 w 1061"/>
                <a:gd name="T17" fmla="*/ 248 h 905"/>
                <a:gd name="T18" fmla="*/ 176 w 1061"/>
                <a:gd name="T19" fmla="*/ 273 h 905"/>
                <a:gd name="T20" fmla="*/ 204 w 1061"/>
                <a:gd name="T21" fmla="*/ 306 h 905"/>
                <a:gd name="T22" fmla="*/ 228 w 1061"/>
                <a:gd name="T23" fmla="*/ 332 h 905"/>
                <a:gd name="T24" fmla="*/ 227 w 1061"/>
                <a:gd name="T25" fmla="*/ 386 h 905"/>
                <a:gd name="T26" fmla="*/ 285 w 1061"/>
                <a:gd name="T27" fmla="*/ 360 h 905"/>
                <a:gd name="T28" fmla="*/ 297 w 1061"/>
                <a:gd name="T29" fmla="*/ 327 h 905"/>
                <a:gd name="T30" fmla="*/ 342 w 1061"/>
                <a:gd name="T31" fmla="*/ 350 h 905"/>
                <a:gd name="T32" fmla="*/ 371 w 1061"/>
                <a:gd name="T33" fmla="*/ 372 h 905"/>
                <a:gd name="T34" fmla="*/ 401 w 1061"/>
                <a:gd name="T35" fmla="*/ 374 h 905"/>
                <a:gd name="T36" fmla="*/ 447 w 1061"/>
                <a:gd name="T37" fmla="*/ 363 h 905"/>
                <a:gd name="T38" fmla="*/ 416 w 1061"/>
                <a:gd name="T39" fmla="*/ 395 h 905"/>
                <a:gd name="T40" fmla="*/ 468 w 1061"/>
                <a:gd name="T41" fmla="*/ 420 h 905"/>
                <a:gd name="T42" fmla="*/ 584 w 1061"/>
                <a:gd name="T43" fmla="*/ 450 h 905"/>
                <a:gd name="T44" fmla="*/ 750 w 1061"/>
                <a:gd name="T45" fmla="*/ 521 h 905"/>
                <a:gd name="T46" fmla="*/ 786 w 1061"/>
                <a:gd name="T47" fmla="*/ 570 h 905"/>
                <a:gd name="T48" fmla="*/ 825 w 1061"/>
                <a:gd name="T49" fmla="*/ 641 h 905"/>
                <a:gd name="T50" fmla="*/ 777 w 1061"/>
                <a:gd name="T51" fmla="*/ 731 h 905"/>
                <a:gd name="T52" fmla="*/ 722 w 1061"/>
                <a:gd name="T53" fmla="*/ 792 h 905"/>
                <a:gd name="T54" fmla="*/ 753 w 1061"/>
                <a:gd name="T55" fmla="*/ 822 h 905"/>
                <a:gd name="T56" fmla="*/ 837 w 1061"/>
                <a:gd name="T57" fmla="*/ 824 h 905"/>
                <a:gd name="T58" fmla="*/ 869 w 1061"/>
                <a:gd name="T59" fmla="*/ 789 h 905"/>
                <a:gd name="T60" fmla="*/ 950 w 1061"/>
                <a:gd name="T61" fmla="*/ 800 h 905"/>
                <a:gd name="T62" fmla="*/ 1058 w 1061"/>
                <a:gd name="T63" fmla="*/ 905 h 905"/>
                <a:gd name="T64" fmla="*/ 972 w 1061"/>
                <a:gd name="T65" fmla="*/ 203 h 905"/>
                <a:gd name="T66" fmla="*/ 827 w 1061"/>
                <a:gd name="T67" fmla="*/ 161 h 905"/>
                <a:gd name="T68" fmla="*/ 668 w 1061"/>
                <a:gd name="T69" fmla="*/ 146 h 905"/>
                <a:gd name="T70" fmla="*/ 623 w 1061"/>
                <a:gd name="T71" fmla="*/ 195 h 905"/>
                <a:gd name="T72" fmla="*/ 582 w 1061"/>
                <a:gd name="T73" fmla="*/ 224 h 905"/>
                <a:gd name="T74" fmla="*/ 533 w 1061"/>
                <a:gd name="T75" fmla="*/ 273 h 905"/>
                <a:gd name="T76" fmla="*/ 453 w 1061"/>
                <a:gd name="T77" fmla="*/ 311 h 905"/>
                <a:gd name="T78" fmla="*/ 431 w 1061"/>
                <a:gd name="T79" fmla="*/ 267 h 905"/>
                <a:gd name="T80" fmla="*/ 407 w 1061"/>
                <a:gd name="T81" fmla="*/ 228 h 905"/>
                <a:gd name="T82" fmla="*/ 399 w 1061"/>
                <a:gd name="T83" fmla="*/ 245 h 905"/>
                <a:gd name="T84" fmla="*/ 362 w 1061"/>
                <a:gd name="T85" fmla="*/ 213 h 905"/>
                <a:gd name="T86" fmla="*/ 351 w 1061"/>
                <a:gd name="T87" fmla="*/ 135 h 905"/>
                <a:gd name="T88" fmla="*/ 353 w 1061"/>
                <a:gd name="T89" fmla="*/ 81 h 905"/>
                <a:gd name="T90" fmla="*/ 291 w 1061"/>
                <a:gd name="T91" fmla="*/ 47 h 905"/>
                <a:gd name="T92" fmla="*/ 212 w 1061"/>
                <a:gd name="T93" fmla="*/ 8 h 905"/>
                <a:gd name="T94" fmla="*/ 147 w 1061"/>
                <a:gd name="T95" fmla="*/ 18 h 905"/>
                <a:gd name="T96" fmla="*/ 65 w 1061"/>
                <a:gd name="T97" fmla="*/ 48 h 905"/>
                <a:gd name="T98" fmla="*/ 38 w 1061"/>
                <a:gd name="T99" fmla="*/ 98 h 905"/>
                <a:gd name="T100" fmla="*/ 18 w 1061"/>
                <a:gd name="T101" fmla="*/ 57 h 905"/>
                <a:gd name="T102" fmla="*/ 27 w 1061"/>
                <a:gd name="T103" fmla="*/ 104 h 9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905"/>
                <a:gd name="T158" fmla="*/ 1061 w 1061"/>
                <a:gd name="T159" fmla="*/ 905 h 9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905">
                  <a:moveTo>
                    <a:pt x="27" y="104"/>
                  </a:moveTo>
                  <a:lnTo>
                    <a:pt x="56" y="122"/>
                  </a:lnTo>
                  <a:lnTo>
                    <a:pt x="69" y="107"/>
                  </a:lnTo>
                  <a:lnTo>
                    <a:pt x="140" y="137"/>
                  </a:lnTo>
                  <a:lnTo>
                    <a:pt x="135" y="168"/>
                  </a:lnTo>
                  <a:lnTo>
                    <a:pt x="167" y="201"/>
                  </a:lnTo>
                  <a:lnTo>
                    <a:pt x="195" y="188"/>
                  </a:lnTo>
                  <a:lnTo>
                    <a:pt x="231" y="198"/>
                  </a:lnTo>
                  <a:lnTo>
                    <a:pt x="270" y="191"/>
                  </a:lnTo>
                  <a:lnTo>
                    <a:pt x="309" y="192"/>
                  </a:lnTo>
                  <a:lnTo>
                    <a:pt x="339" y="182"/>
                  </a:lnTo>
                  <a:lnTo>
                    <a:pt x="333" y="221"/>
                  </a:lnTo>
                  <a:lnTo>
                    <a:pt x="314" y="240"/>
                  </a:lnTo>
                  <a:lnTo>
                    <a:pt x="294" y="231"/>
                  </a:lnTo>
                  <a:lnTo>
                    <a:pt x="249" y="218"/>
                  </a:lnTo>
                  <a:lnTo>
                    <a:pt x="212" y="255"/>
                  </a:lnTo>
                  <a:lnTo>
                    <a:pt x="180" y="237"/>
                  </a:lnTo>
                  <a:lnTo>
                    <a:pt x="135" y="248"/>
                  </a:lnTo>
                  <a:lnTo>
                    <a:pt x="149" y="269"/>
                  </a:lnTo>
                  <a:lnTo>
                    <a:pt x="176" y="273"/>
                  </a:lnTo>
                  <a:lnTo>
                    <a:pt x="191" y="284"/>
                  </a:lnTo>
                  <a:lnTo>
                    <a:pt x="204" y="306"/>
                  </a:lnTo>
                  <a:lnTo>
                    <a:pt x="224" y="317"/>
                  </a:lnTo>
                  <a:lnTo>
                    <a:pt x="228" y="332"/>
                  </a:lnTo>
                  <a:lnTo>
                    <a:pt x="218" y="350"/>
                  </a:lnTo>
                  <a:lnTo>
                    <a:pt x="227" y="386"/>
                  </a:lnTo>
                  <a:lnTo>
                    <a:pt x="275" y="375"/>
                  </a:lnTo>
                  <a:lnTo>
                    <a:pt x="285" y="360"/>
                  </a:lnTo>
                  <a:lnTo>
                    <a:pt x="281" y="345"/>
                  </a:lnTo>
                  <a:lnTo>
                    <a:pt x="297" y="327"/>
                  </a:lnTo>
                  <a:lnTo>
                    <a:pt x="327" y="336"/>
                  </a:lnTo>
                  <a:lnTo>
                    <a:pt x="342" y="350"/>
                  </a:lnTo>
                  <a:lnTo>
                    <a:pt x="362" y="354"/>
                  </a:lnTo>
                  <a:lnTo>
                    <a:pt x="371" y="372"/>
                  </a:lnTo>
                  <a:lnTo>
                    <a:pt x="386" y="365"/>
                  </a:lnTo>
                  <a:lnTo>
                    <a:pt x="401" y="374"/>
                  </a:lnTo>
                  <a:lnTo>
                    <a:pt x="416" y="362"/>
                  </a:lnTo>
                  <a:lnTo>
                    <a:pt x="447" y="363"/>
                  </a:lnTo>
                  <a:lnTo>
                    <a:pt x="414" y="381"/>
                  </a:lnTo>
                  <a:lnTo>
                    <a:pt x="416" y="395"/>
                  </a:lnTo>
                  <a:lnTo>
                    <a:pt x="438" y="410"/>
                  </a:lnTo>
                  <a:lnTo>
                    <a:pt x="468" y="420"/>
                  </a:lnTo>
                  <a:lnTo>
                    <a:pt x="537" y="420"/>
                  </a:lnTo>
                  <a:lnTo>
                    <a:pt x="584" y="450"/>
                  </a:lnTo>
                  <a:lnTo>
                    <a:pt x="683" y="480"/>
                  </a:lnTo>
                  <a:lnTo>
                    <a:pt x="750" y="521"/>
                  </a:lnTo>
                  <a:lnTo>
                    <a:pt x="758" y="552"/>
                  </a:lnTo>
                  <a:lnTo>
                    <a:pt x="786" y="570"/>
                  </a:lnTo>
                  <a:lnTo>
                    <a:pt x="801" y="620"/>
                  </a:lnTo>
                  <a:lnTo>
                    <a:pt x="825" y="641"/>
                  </a:lnTo>
                  <a:lnTo>
                    <a:pt x="825" y="714"/>
                  </a:lnTo>
                  <a:lnTo>
                    <a:pt x="777" y="731"/>
                  </a:lnTo>
                  <a:lnTo>
                    <a:pt x="747" y="750"/>
                  </a:lnTo>
                  <a:lnTo>
                    <a:pt x="722" y="792"/>
                  </a:lnTo>
                  <a:lnTo>
                    <a:pt x="716" y="828"/>
                  </a:lnTo>
                  <a:lnTo>
                    <a:pt x="753" y="822"/>
                  </a:lnTo>
                  <a:lnTo>
                    <a:pt x="792" y="822"/>
                  </a:lnTo>
                  <a:lnTo>
                    <a:pt x="837" y="824"/>
                  </a:lnTo>
                  <a:lnTo>
                    <a:pt x="845" y="810"/>
                  </a:lnTo>
                  <a:lnTo>
                    <a:pt x="869" y="789"/>
                  </a:lnTo>
                  <a:lnTo>
                    <a:pt x="887" y="807"/>
                  </a:lnTo>
                  <a:lnTo>
                    <a:pt x="950" y="800"/>
                  </a:lnTo>
                  <a:lnTo>
                    <a:pt x="999" y="845"/>
                  </a:lnTo>
                  <a:lnTo>
                    <a:pt x="1058" y="905"/>
                  </a:lnTo>
                  <a:lnTo>
                    <a:pt x="1061" y="237"/>
                  </a:lnTo>
                  <a:lnTo>
                    <a:pt x="972" y="203"/>
                  </a:lnTo>
                  <a:lnTo>
                    <a:pt x="939" y="213"/>
                  </a:lnTo>
                  <a:lnTo>
                    <a:pt x="827" y="161"/>
                  </a:lnTo>
                  <a:lnTo>
                    <a:pt x="734" y="116"/>
                  </a:lnTo>
                  <a:lnTo>
                    <a:pt x="668" y="146"/>
                  </a:lnTo>
                  <a:lnTo>
                    <a:pt x="674" y="182"/>
                  </a:lnTo>
                  <a:lnTo>
                    <a:pt x="623" y="195"/>
                  </a:lnTo>
                  <a:lnTo>
                    <a:pt x="585" y="192"/>
                  </a:lnTo>
                  <a:lnTo>
                    <a:pt x="582" y="224"/>
                  </a:lnTo>
                  <a:lnTo>
                    <a:pt x="545" y="243"/>
                  </a:lnTo>
                  <a:lnTo>
                    <a:pt x="533" y="273"/>
                  </a:lnTo>
                  <a:lnTo>
                    <a:pt x="492" y="311"/>
                  </a:lnTo>
                  <a:lnTo>
                    <a:pt x="453" y="311"/>
                  </a:lnTo>
                  <a:lnTo>
                    <a:pt x="425" y="291"/>
                  </a:lnTo>
                  <a:lnTo>
                    <a:pt x="431" y="267"/>
                  </a:lnTo>
                  <a:lnTo>
                    <a:pt x="413" y="263"/>
                  </a:lnTo>
                  <a:lnTo>
                    <a:pt x="407" y="228"/>
                  </a:lnTo>
                  <a:lnTo>
                    <a:pt x="396" y="228"/>
                  </a:lnTo>
                  <a:lnTo>
                    <a:pt x="399" y="245"/>
                  </a:lnTo>
                  <a:lnTo>
                    <a:pt x="386" y="263"/>
                  </a:lnTo>
                  <a:lnTo>
                    <a:pt x="362" y="213"/>
                  </a:lnTo>
                  <a:lnTo>
                    <a:pt x="357" y="179"/>
                  </a:lnTo>
                  <a:lnTo>
                    <a:pt x="351" y="135"/>
                  </a:lnTo>
                  <a:lnTo>
                    <a:pt x="371" y="111"/>
                  </a:lnTo>
                  <a:lnTo>
                    <a:pt x="353" y="81"/>
                  </a:lnTo>
                  <a:lnTo>
                    <a:pt x="329" y="38"/>
                  </a:lnTo>
                  <a:lnTo>
                    <a:pt x="291" y="47"/>
                  </a:lnTo>
                  <a:lnTo>
                    <a:pt x="267" y="33"/>
                  </a:lnTo>
                  <a:lnTo>
                    <a:pt x="212" y="8"/>
                  </a:lnTo>
                  <a:lnTo>
                    <a:pt x="174" y="0"/>
                  </a:lnTo>
                  <a:lnTo>
                    <a:pt x="147" y="18"/>
                  </a:lnTo>
                  <a:lnTo>
                    <a:pt x="120" y="41"/>
                  </a:lnTo>
                  <a:lnTo>
                    <a:pt x="65" y="48"/>
                  </a:lnTo>
                  <a:lnTo>
                    <a:pt x="57" y="89"/>
                  </a:lnTo>
                  <a:lnTo>
                    <a:pt x="38" y="98"/>
                  </a:lnTo>
                  <a:lnTo>
                    <a:pt x="36" y="62"/>
                  </a:lnTo>
                  <a:lnTo>
                    <a:pt x="18" y="57"/>
                  </a:lnTo>
                  <a:lnTo>
                    <a:pt x="0" y="74"/>
                  </a:lnTo>
                  <a:lnTo>
                    <a:pt x="27" y="10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  <p:sp>
          <p:nvSpPr>
            <p:cNvPr id="28721" name="Freeform 132"/>
            <p:cNvSpPr>
              <a:spLocks noChangeArrowheads="1"/>
            </p:cNvSpPr>
            <p:nvPr/>
          </p:nvSpPr>
          <p:spPr bwMode="auto">
            <a:xfrm>
              <a:off x="16726" y="4636"/>
              <a:ext cx="418" cy="114"/>
            </a:xfrm>
            <a:custGeom>
              <a:avLst/>
              <a:gdLst>
                <a:gd name="T0" fmla="*/ 55 w 418"/>
                <a:gd name="T1" fmla="*/ 114 h 114"/>
                <a:gd name="T2" fmla="*/ 0 w 418"/>
                <a:gd name="T3" fmla="*/ 88 h 114"/>
                <a:gd name="T4" fmla="*/ 120 w 418"/>
                <a:gd name="T5" fmla="*/ 8 h 114"/>
                <a:gd name="T6" fmla="*/ 232 w 418"/>
                <a:gd name="T7" fmla="*/ 0 h 114"/>
                <a:gd name="T8" fmla="*/ 320 w 418"/>
                <a:gd name="T9" fmla="*/ 8 h 114"/>
                <a:gd name="T10" fmla="*/ 418 w 418"/>
                <a:gd name="T11" fmla="*/ 24 h 114"/>
                <a:gd name="T12" fmla="*/ 368 w 418"/>
                <a:gd name="T13" fmla="*/ 56 h 114"/>
                <a:gd name="T14" fmla="*/ 248 w 418"/>
                <a:gd name="T15" fmla="*/ 64 h 114"/>
                <a:gd name="T16" fmla="*/ 144 w 418"/>
                <a:gd name="T17" fmla="*/ 80 h 114"/>
                <a:gd name="T18" fmla="*/ 55 w 418"/>
                <a:gd name="T19" fmla="*/ 114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114"/>
                <a:gd name="T32" fmla="*/ 418 w 418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114">
                  <a:moveTo>
                    <a:pt x="55" y="114"/>
                  </a:moveTo>
                  <a:lnTo>
                    <a:pt x="0" y="88"/>
                  </a:lnTo>
                  <a:lnTo>
                    <a:pt x="120" y="8"/>
                  </a:lnTo>
                  <a:lnTo>
                    <a:pt x="232" y="0"/>
                  </a:lnTo>
                  <a:lnTo>
                    <a:pt x="320" y="8"/>
                  </a:lnTo>
                  <a:lnTo>
                    <a:pt x="418" y="24"/>
                  </a:lnTo>
                  <a:lnTo>
                    <a:pt x="368" y="56"/>
                  </a:lnTo>
                  <a:lnTo>
                    <a:pt x="248" y="64"/>
                  </a:lnTo>
                  <a:lnTo>
                    <a:pt x="144" y="80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4BAFC8"/>
            </a:solidFill>
            <a:ln w="19050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mtClean="0">
                <a:solidFill>
                  <a:srgbClr val="000000"/>
                </a:solidFill>
                <a:sym typeface="SimSun" panose="02010600030101010101" pitchFamily="2" charset="-122"/>
              </a:endParaRPr>
            </a:p>
          </p:txBody>
        </p:sp>
      </p:grpSp>
      <p:sp>
        <p:nvSpPr>
          <p:cNvPr id="28722" name="Oval 25"/>
          <p:cNvSpPr>
            <a:spLocks noChangeArrowheads="1"/>
          </p:cNvSpPr>
          <p:nvPr/>
        </p:nvSpPr>
        <p:spPr bwMode="auto">
          <a:xfrm>
            <a:off x="4648200" y="5257800"/>
            <a:ext cx="109538" cy="109538"/>
          </a:xfrm>
          <a:prstGeom prst="ellipse">
            <a:avLst/>
          </a:prstGeom>
          <a:solidFill>
            <a:srgbClr val="F79646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23" name="圆角矩形 147"/>
          <p:cNvSpPr>
            <a:spLocks noChangeArrowheads="1"/>
          </p:cNvSpPr>
          <p:nvPr/>
        </p:nvSpPr>
        <p:spPr bwMode="auto">
          <a:xfrm>
            <a:off x="3506788" y="5867400"/>
            <a:ext cx="130333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mpd="sng">
            <a:solidFill>
              <a:schemeClr val="accent1"/>
            </a:solidFill>
            <a:prstDash val="sysDash"/>
            <a:beve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14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(5.53%)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</p:txBody>
      </p:sp>
      <p:cxnSp>
        <p:nvCxnSpPr>
          <p:cNvPr id="28724" name="AutoShape 52"/>
          <p:cNvCxnSpPr>
            <a:cxnSpLocks noChangeShapeType="1"/>
            <a:stCxn id="28723" idx="0"/>
            <a:endCxn id="28722" idx="4"/>
          </p:cNvCxnSpPr>
          <p:nvPr/>
        </p:nvCxnSpPr>
        <p:spPr bwMode="auto">
          <a:xfrm rot="16200000">
            <a:off x="4152900" y="5356226"/>
            <a:ext cx="515937" cy="506412"/>
          </a:xfrm>
          <a:prstGeom prst="bentConnector3">
            <a:avLst>
              <a:gd name="adj1" fmla="val 48403"/>
            </a:avLst>
          </a:prstGeom>
          <a:noFill/>
          <a:ln w="9525" cmpd="sng">
            <a:solidFill>
              <a:srgbClr val="F796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5" name="Oval 25"/>
          <p:cNvSpPr>
            <a:spLocks noChangeArrowheads="1"/>
          </p:cNvSpPr>
          <p:nvPr/>
        </p:nvSpPr>
        <p:spPr bwMode="auto">
          <a:xfrm>
            <a:off x="1828800" y="3810000"/>
            <a:ext cx="109538" cy="109538"/>
          </a:xfrm>
          <a:prstGeom prst="ellipse">
            <a:avLst/>
          </a:prstGeom>
          <a:solidFill>
            <a:srgbClr val="F79646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26" name="圆角矩形 150"/>
          <p:cNvSpPr>
            <a:spLocks noChangeArrowheads="1"/>
          </p:cNvSpPr>
          <p:nvPr/>
        </p:nvSpPr>
        <p:spPr bwMode="auto">
          <a:xfrm>
            <a:off x="1730375" y="2667000"/>
            <a:ext cx="13049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mpd="sng">
            <a:solidFill>
              <a:schemeClr val="accent1"/>
            </a:solidFill>
            <a:prstDash val="sysDash"/>
            <a:beve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55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(21.15%)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</p:txBody>
      </p:sp>
      <p:cxnSp>
        <p:nvCxnSpPr>
          <p:cNvPr id="28727" name="AutoShape 55"/>
          <p:cNvCxnSpPr>
            <a:cxnSpLocks noChangeShapeType="1"/>
            <a:endCxn id="28725" idx="0"/>
          </p:cNvCxnSpPr>
          <p:nvPr/>
        </p:nvCxnSpPr>
        <p:spPr bwMode="auto">
          <a:xfrm rot="16200000" flipH="1">
            <a:off x="1600994" y="3428206"/>
            <a:ext cx="625475" cy="17463"/>
          </a:xfrm>
          <a:prstGeom prst="bentConnector3">
            <a:avLst>
              <a:gd name="adj1" fmla="val 51065"/>
            </a:avLst>
          </a:prstGeom>
          <a:noFill/>
          <a:ln w="9525" cmpd="sng">
            <a:solidFill>
              <a:srgbClr val="F796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8" name="Oval 25"/>
          <p:cNvSpPr>
            <a:spLocks noChangeArrowheads="1"/>
          </p:cNvSpPr>
          <p:nvPr/>
        </p:nvSpPr>
        <p:spPr bwMode="auto">
          <a:xfrm>
            <a:off x="3276600" y="5029200"/>
            <a:ext cx="109538" cy="109538"/>
          </a:xfrm>
          <a:prstGeom prst="ellipse">
            <a:avLst/>
          </a:prstGeom>
          <a:solidFill>
            <a:srgbClr val="F79646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29" name="圆角矩形 153"/>
          <p:cNvSpPr>
            <a:spLocks noChangeArrowheads="1"/>
          </p:cNvSpPr>
          <p:nvPr/>
        </p:nvSpPr>
        <p:spPr bwMode="auto">
          <a:xfrm>
            <a:off x="1504950" y="5746750"/>
            <a:ext cx="1303338" cy="577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mpd="sng">
            <a:solidFill>
              <a:schemeClr val="accent1"/>
            </a:solidFill>
            <a:prstDash val="sysDash"/>
            <a:beve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149 </a:t>
            </a:r>
            <a:r>
              <a:rPr lang="en-US" sz="1600" b="1" dirty="0" err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juta</a:t>
            </a:r>
            <a:r>
              <a:rPr lang="en-US" sz="1600" b="1" dirty="0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jiwa</a:t>
            </a:r>
            <a:endParaRPr lang="en-US" sz="1600" b="1" dirty="0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(57.12%)</a:t>
            </a:r>
            <a:endParaRPr lang="en-US" sz="1600" b="1" dirty="0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</p:txBody>
      </p:sp>
      <p:cxnSp>
        <p:nvCxnSpPr>
          <p:cNvPr id="28730" name="AutoShape 58"/>
          <p:cNvCxnSpPr>
            <a:cxnSpLocks noChangeShapeType="1"/>
            <a:stCxn id="28729" idx="3"/>
            <a:endCxn id="28728" idx="4"/>
          </p:cNvCxnSpPr>
          <p:nvPr/>
        </p:nvCxnSpPr>
        <p:spPr bwMode="auto">
          <a:xfrm flipV="1">
            <a:off x="2808288" y="5122863"/>
            <a:ext cx="484187" cy="912812"/>
          </a:xfrm>
          <a:prstGeom prst="bentConnector2">
            <a:avLst/>
          </a:prstGeom>
          <a:noFill/>
          <a:ln w="9525" cmpd="sng">
            <a:solidFill>
              <a:srgbClr val="F796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31" name="Oval 25"/>
          <p:cNvSpPr>
            <a:spLocks noChangeArrowheads="1"/>
          </p:cNvSpPr>
          <p:nvPr/>
        </p:nvSpPr>
        <p:spPr bwMode="auto">
          <a:xfrm>
            <a:off x="4953000" y="4191000"/>
            <a:ext cx="109538" cy="109538"/>
          </a:xfrm>
          <a:prstGeom prst="ellipse">
            <a:avLst/>
          </a:prstGeom>
          <a:solidFill>
            <a:srgbClr val="F79646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32" name="圆角矩形 156"/>
          <p:cNvSpPr>
            <a:spLocks noChangeArrowheads="1"/>
          </p:cNvSpPr>
          <p:nvPr/>
        </p:nvSpPr>
        <p:spPr bwMode="auto">
          <a:xfrm>
            <a:off x="5184775" y="5638800"/>
            <a:ext cx="130333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mpd="sng">
            <a:solidFill>
              <a:schemeClr val="accent1"/>
            </a:solidFill>
            <a:prstDash val="sysDash"/>
            <a:beve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19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(7.34%)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</p:txBody>
      </p:sp>
      <p:cxnSp>
        <p:nvCxnSpPr>
          <p:cNvPr id="28733" name="AutoShape 61"/>
          <p:cNvCxnSpPr>
            <a:cxnSpLocks noChangeShapeType="1"/>
            <a:stCxn id="28732" idx="1"/>
            <a:endCxn id="28731" idx="4"/>
          </p:cNvCxnSpPr>
          <p:nvPr/>
        </p:nvCxnSpPr>
        <p:spPr bwMode="auto">
          <a:xfrm rot="10800000">
            <a:off x="4968875" y="4284663"/>
            <a:ext cx="215900" cy="1658937"/>
          </a:xfrm>
          <a:prstGeom prst="bentConnector2">
            <a:avLst/>
          </a:prstGeom>
          <a:noFill/>
          <a:ln w="9525" cmpd="sng">
            <a:solidFill>
              <a:srgbClr val="F796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34" name="Oval 25"/>
          <p:cNvSpPr>
            <a:spLocks noChangeArrowheads="1"/>
          </p:cNvSpPr>
          <p:nvPr/>
        </p:nvSpPr>
        <p:spPr bwMode="auto">
          <a:xfrm>
            <a:off x="3819525" y="3854450"/>
            <a:ext cx="107950" cy="107950"/>
          </a:xfrm>
          <a:prstGeom prst="ellipse">
            <a:avLst/>
          </a:prstGeom>
          <a:solidFill>
            <a:srgbClr val="F79646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35" name="圆角矩形 159"/>
          <p:cNvSpPr>
            <a:spLocks noChangeArrowheads="1"/>
          </p:cNvSpPr>
          <p:nvPr/>
        </p:nvSpPr>
        <p:spPr bwMode="auto">
          <a:xfrm>
            <a:off x="3660775" y="2438400"/>
            <a:ext cx="1303338" cy="612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mpd="sng">
            <a:solidFill>
              <a:schemeClr val="accent1"/>
            </a:solidFill>
            <a:prstDash val="sysDash"/>
            <a:beve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15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(6.07%)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</p:txBody>
      </p:sp>
      <p:cxnSp>
        <p:nvCxnSpPr>
          <p:cNvPr id="28736" name="AutoShape 64"/>
          <p:cNvCxnSpPr>
            <a:cxnSpLocks noChangeShapeType="1"/>
            <a:stCxn id="28734" idx="7"/>
          </p:cNvCxnSpPr>
          <p:nvPr/>
        </p:nvCxnSpPr>
        <p:spPr bwMode="auto">
          <a:xfrm flipV="1">
            <a:off x="3927475" y="2973388"/>
            <a:ext cx="339725" cy="860425"/>
          </a:xfrm>
          <a:prstGeom prst="bentConnector2">
            <a:avLst/>
          </a:prstGeom>
          <a:noFill/>
          <a:ln w="9525" cmpd="sng">
            <a:solidFill>
              <a:srgbClr val="F796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37" name="Oval 25"/>
          <p:cNvSpPr>
            <a:spLocks noChangeArrowheads="1"/>
          </p:cNvSpPr>
          <p:nvPr/>
        </p:nvSpPr>
        <p:spPr bwMode="auto">
          <a:xfrm>
            <a:off x="6096000" y="4038600"/>
            <a:ext cx="109538" cy="109538"/>
          </a:xfrm>
          <a:prstGeom prst="ellipse">
            <a:avLst/>
          </a:prstGeom>
          <a:solidFill>
            <a:srgbClr val="F79646"/>
          </a:solidFill>
          <a:ln w="12700" cap="flat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38" name="圆角矩形 159"/>
          <p:cNvSpPr>
            <a:spLocks noChangeArrowheads="1"/>
          </p:cNvSpPr>
          <p:nvPr/>
        </p:nvSpPr>
        <p:spPr bwMode="auto">
          <a:xfrm>
            <a:off x="5708650" y="2624138"/>
            <a:ext cx="1303338" cy="6111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ys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2.9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(1.13%)</a:t>
            </a: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8739" name="AutoShape 67"/>
          <p:cNvCxnSpPr>
            <a:cxnSpLocks noChangeShapeType="1"/>
            <a:stCxn id="28737" idx="7"/>
          </p:cNvCxnSpPr>
          <p:nvPr/>
        </p:nvCxnSpPr>
        <p:spPr bwMode="auto">
          <a:xfrm flipV="1">
            <a:off x="6205538" y="3233738"/>
            <a:ext cx="339725" cy="860425"/>
          </a:xfrm>
          <a:prstGeom prst="bentConnector2">
            <a:avLst/>
          </a:prstGeom>
          <a:noFill/>
          <a:ln w="9525" cap="flat" cmpd="sng">
            <a:solidFill>
              <a:srgbClr val="F79646"/>
            </a:solidFill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40" name="Oval 25"/>
          <p:cNvSpPr>
            <a:spLocks noChangeArrowheads="1"/>
          </p:cNvSpPr>
          <p:nvPr/>
        </p:nvSpPr>
        <p:spPr bwMode="auto">
          <a:xfrm>
            <a:off x="7566025" y="4267200"/>
            <a:ext cx="109538" cy="109538"/>
          </a:xfrm>
          <a:prstGeom prst="ellipse">
            <a:avLst/>
          </a:prstGeom>
          <a:solidFill>
            <a:srgbClr val="F79646"/>
          </a:solidFill>
          <a:ln w="12700" cap="flat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mtClean="0">
              <a:solidFill>
                <a:srgbClr val="000000"/>
              </a:solidFill>
              <a:sym typeface="Calibri" panose="020F0502020204030204" pitchFamily="2" charset="0"/>
            </a:endParaRPr>
          </a:p>
        </p:txBody>
      </p:sp>
      <p:sp>
        <p:nvSpPr>
          <p:cNvPr id="28741" name="圆角矩形 150"/>
          <p:cNvSpPr>
            <a:spLocks noChangeArrowheads="1"/>
          </p:cNvSpPr>
          <p:nvPr/>
        </p:nvSpPr>
        <p:spPr bwMode="auto">
          <a:xfrm>
            <a:off x="7467600" y="3124200"/>
            <a:ext cx="13049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ys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4.1 juta jiwa</a:t>
            </a:r>
            <a:endParaRPr lang="en-US" sz="1600" b="1" smtClean="0">
              <a:solidFill>
                <a:srgbClr val="000000"/>
              </a:solidFill>
              <a:cs typeface="Calibri" panose="020F0502020204030204" pitchFamily="2" charset="0"/>
              <a:sym typeface="Calibri" panose="020F05020202040302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cs typeface="Calibri" panose="020F0502020204030204" pitchFamily="2" charset="0"/>
                <a:sym typeface="Calibri" panose="020F0502020204030204" pitchFamily="2" charset="0"/>
              </a:rPr>
              <a:t>(1.50%)</a:t>
            </a: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8742" name="AutoShape 70"/>
          <p:cNvCxnSpPr>
            <a:cxnSpLocks noChangeShapeType="1"/>
            <a:endCxn id="28740" idx="0"/>
          </p:cNvCxnSpPr>
          <p:nvPr/>
        </p:nvCxnSpPr>
        <p:spPr bwMode="auto">
          <a:xfrm rot="16200000" flipH="1">
            <a:off x="7338219" y="3961606"/>
            <a:ext cx="625475" cy="17463"/>
          </a:xfrm>
          <a:prstGeom prst="bentConnector3">
            <a:avLst>
              <a:gd name="adj1" fmla="val 51065"/>
            </a:avLst>
          </a:prstGeom>
          <a:noFill/>
          <a:ln w="9525" cap="flat" cmpd="sng">
            <a:solidFill>
              <a:srgbClr val="F79646"/>
            </a:solidFill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2" name="Title 1"/>
          <p:cNvSpPr txBox="1"/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</a:rPr>
              <a:t>Kebutuhan Layanan Kesehatan di Indonesia </a:t>
            </a:r>
            <a:endParaRPr lang="id-ID" altLang="en-US" sz="3200" b="1" dirty="0">
              <a:solidFill>
                <a:schemeClr val="tx2"/>
              </a:solidFill>
            </a:endParaRP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0" y="6477000"/>
            <a:ext cx="258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Source : </a:t>
            </a:r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Badan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Pusat </a:t>
            </a:r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Statistik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8434" name="Picture 2" descr="anggaran kesehat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" y="100965"/>
            <a:ext cx="4032250" cy="1266190"/>
          </a:xfrm>
        </p:spPr>
      </p:pic>
      <p:pic>
        <p:nvPicPr>
          <p:cNvPr id="18435" name="Picture 3" descr="anggaran kesehatan terhadap belanja nega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9410" y="208915"/>
            <a:ext cx="4735830" cy="104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 descr="Indikator keseha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17955"/>
            <a:ext cx="85617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7180" y="274955"/>
            <a:ext cx="8629015" cy="62941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135" y="-89535"/>
            <a:ext cx="3737610" cy="1063625"/>
          </a:xfrm>
          <a:solidFill>
            <a:schemeClr val="accent6">
              <a:lumMod val="75000"/>
            </a:schemeClr>
          </a:solidFill>
        </p:spPr>
        <p:txBody>
          <a:bodyPr/>
          <a:p>
            <a:r>
              <a:rPr lang="en-US"/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355" y="974090"/>
            <a:ext cx="7487285" cy="3416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1580" y="4507230"/>
            <a:ext cx="7740650" cy="195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065" y="4507230"/>
            <a:ext cx="691515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065" y="-89535"/>
            <a:ext cx="378968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72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AGILITY</a:t>
            </a:r>
            <a:endParaRPr lang="en-US" sz="72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Par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650" y="219075"/>
            <a:ext cx="4218305" cy="35750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3320" y="51435"/>
            <a:ext cx="4032250" cy="427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3956685"/>
            <a:ext cx="7599045" cy="259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" y="6443980"/>
            <a:ext cx="5372100" cy="34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35" y="219075"/>
            <a:ext cx="691515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1500188" y="3986214"/>
            <a:ext cx="1681163" cy="254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oup 41"/>
          <p:cNvGrpSpPr/>
          <p:nvPr/>
        </p:nvGrpSpPr>
        <p:grpSpPr bwMode="auto">
          <a:xfrm>
            <a:off x="9236076" y="3943351"/>
            <a:ext cx="1431925" cy="2887663"/>
            <a:chOff x="10281765" y="3942916"/>
            <a:chExt cx="1910235" cy="288831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0281765" y="3942916"/>
              <a:ext cx="1910235" cy="2115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0288119" y="6062710"/>
              <a:ext cx="684041" cy="768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sosceles Triangle 28"/>
          <p:cNvSpPr/>
          <p:nvPr/>
        </p:nvSpPr>
        <p:spPr>
          <a:xfrm rot="7992354">
            <a:off x="1146970" y="4961732"/>
            <a:ext cx="1500187" cy="2044701"/>
          </a:xfrm>
          <a:custGeom>
            <a:avLst/>
            <a:gdLst/>
            <a:ahLst/>
            <a:cxnLst/>
            <a:rect l="l" t="t" r="r" b="b"/>
            <a:pathLst>
              <a:path w="1499834" h="2726062">
                <a:moveTo>
                  <a:pt x="0" y="2725604"/>
                </a:moveTo>
                <a:lnTo>
                  <a:pt x="242969" y="0"/>
                </a:lnTo>
                <a:lnTo>
                  <a:pt x="1499834" y="1340626"/>
                </a:lnTo>
                <a:lnTo>
                  <a:pt x="24800" y="272606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7320" y="6638925"/>
            <a:ext cx="6560185" cy="37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>
            <a:scene3d>
              <a:camera prst="orthographicFront"/>
              <a:lightRig rig="threePt" dir="t"/>
            </a:scene3d>
          </a:bodyPr>
          <a:lstStyle/>
          <a:p>
            <a:pPr algn="ctr" defTabSz="913765">
              <a:defRPr/>
            </a:pPr>
            <a:endParaRPr lang="en-GB" sz="1900">
              <a:solidFill>
                <a:schemeClr val="tx1"/>
              </a:solidFill>
              <a:effectLst/>
              <a:latin typeface="Franklin Gothic Medium" panose="020B060302010202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3836" y="1308100"/>
            <a:ext cx="1844675" cy="24590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3351" y="1308100"/>
            <a:ext cx="1844675" cy="24590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1086" y="1122680"/>
            <a:ext cx="1844675" cy="24590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7541" y="1108710"/>
            <a:ext cx="1844675" cy="24590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765">
              <a:defRPr/>
            </a:pPr>
            <a:endParaRPr lang="en-GB" sz="1900">
              <a:solidFill>
                <a:srgbClr val="FFFFFF"/>
              </a:solidFill>
              <a:latin typeface="Franklin Gothic Medium" panose="020B0603020102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4970" y="1828800"/>
            <a:ext cx="146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id-ID" sz="2400">
                <a:solidFill>
                  <a:srgbClr val="FFFFFF"/>
                </a:solidFill>
                <a:latin typeface="Franklin Gothic Medium" panose="020B0603020102020204" pitchFamily="34" charset="0"/>
                <a:ea typeface="Roboto Black"/>
                <a:cs typeface="Roboto Black"/>
              </a:rPr>
              <a:t>Technical Competence</a:t>
            </a:r>
            <a:endParaRPr lang="en-GB" altLang="id-ID" sz="2400">
              <a:solidFill>
                <a:srgbClr val="FFFFFF"/>
              </a:solidFill>
              <a:latin typeface="Franklin Gothic Medium" panose="020B0603020102020204" pitchFamily="34" charset="0"/>
              <a:ea typeface="Roboto Black"/>
              <a:cs typeface="Roboto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905" y="1752600"/>
            <a:ext cx="1600200" cy="15700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3765">
              <a:defRPr/>
            </a:pPr>
            <a:r>
              <a:rPr lang="en-GB" sz="2400" dirty="0">
                <a:solidFill>
                  <a:srgbClr val="FFFFFF"/>
                </a:solidFill>
                <a:latin typeface="Franklin Gothic Medium" panose="020B0603020102020204"/>
                <a:ea typeface="Roboto Black" panose="02000000000000000000" pitchFamily="2" charset="0"/>
              </a:rPr>
              <a:t>Methodological Competence</a:t>
            </a:r>
            <a:endParaRPr lang="en-GB" sz="2400" dirty="0">
              <a:solidFill>
                <a:srgbClr val="FFFFFF"/>
              </a:solidFill>
              <a:latin typeface="Franklin Gothic Medium" panose="020B0603020102020204"/>
              <a:ea typeface="Roboto Black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1740" y="1751965"/>
            <a:ext cx="1524000" cy="120015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3765">
              <a:defRPr/>
            </a:pPr>
            <a:r>
              <a:rPr lang="en-GB" sz="2400" dirty="0">
                <a:solidFill>
                  <a:srgbClr val="FFFFFF"/>
                </a:solidFill>
                <a:latin typeface="Franklin Gothic Medium" panose="020B0603020102020204"/>
                <a:ea typeface="Roboto Black" panose="02000000000000000000" pitchFamily="2" charset="0"/>
              </a:rPr>
              <a:t>Social Competence</a:t>
            </a:r>
            <a:endParaRPr lang="en-GB" sz="2400" dirty="0">
              <a:solidFill>
                <a:srgbClr val="FFFFFF"/>
              </a:solidFill>
              <a:latin typeface="Franklin Gothic Medium" panose="020B0603020102020204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6145" y="1738630"/>
            <a:ext cx="1430338" cy="120015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3765">
              <a:defRPr/>
            </a:pPr>
            <a:r>
              <a:rPr lang="en-GB" sz="2400" dirty="0">
                <a:solidFill>
                  <a:srgbClr val="FFFFFF"/>
                </a:solidFill>
                <a:latin typeface="Franklin Gothic Medium" panose="020B0603020102020204"/>
                <a:ea typeface="Roboto Black" panose="02000000000000000000" pitchFamily="2" charset="0"/>
              </a:rPr>
              <a:t>Personal Competence</a:t>
            </a:r>
            <a:endParaRPr lang="en-GB" sz="2400" dirty="0">
              <a:solidFill>
                <a:srgbClr val="FFFFFF"/>
              </a:solidFill>
              <a:latin typeface="Franklin Gothic Medium" panose="020B0603020102020204"/>
              <a:ea typeface="Roboto Blac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536" y="3767456"/>
            <a:ext cx="1704975" cy="1997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Coding capability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Understanding of processes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Understanding of the analogies of new technologies operation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Ability solving complex challenges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5905" y="3782695"/>
            <a:ext cx="1303338" cy="954088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algn="ctr">
              <a:defRPr sz="18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Roboto Light" panose="02000000000000000000" pitchFamily="2" charset="0"/>
              </a:defRPr>
            </a:lvl1pPr>
          </a:lstStyle>
          <a:p>
            <a:pPr marL="285750" indent="-285750" algn="l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</a:rPr>
              <a:t>Creativity</a:t>
            </a:r>
            <a:endParaRPr 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</a:endParaRPr>
          </a:p>
          <a:p>
            <a:pPr marL="285750" indent="-285750" algn="l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</a:rPr>
              <a:t>Creative problem solving</a:t>
            </a:r>
            <a:endParaRPr 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</a:endParaRPr>
          </a:p>
          <a:p>
            <a:pPr marL="285750" indent="-285750" algn="l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</a:rPr>
              <a:t>Conflict resolution</a:t>
            </a:r>
            <a:endParaRPr 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</a:endParaRPr>
          </a:p>
          <a:p>
            <a:pPr marL="285750" indent="-285750" algn="l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</a:rPr>
              <a:t>Analytical skills</a:t>
            </a:r>
            <a:endParaRPr 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</a:endParaRPr>
          </a:p>
          <a:p>
            <a:pPr marL="285750" indent="-285750" algn="l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</a:rPr>
              <a:t>Research skills</a:t>
            </a:r>
            <a:endParaRPr lang="en-US" sz="1600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1085" y="3657600"/>
            <a:ext cx="1576388" cy="9540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Seeing the big picture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Leadership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Communication skills in complex situation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Network competence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Teamwork and language skills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540" y="3657600"/>
            <a:ext cx="1658938" cy="9540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Commitment to lifelong learning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Personal flexibility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Motivation for learning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Adaptibility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Working under pressure ability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  <a:p>
            <a:pPr marL="285750" indent="-285750" defTabSz="91376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/>
                <a:ea typeface="Roboto Light" panose="02000000000000000000" pitchFamily="2" charset="0"/>
              </a:rPr>
              <a:t>Social responsibility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/>
              <a:ea typeface="Roboto Light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9729788" y="288926"/>
            <a:ext cx="931862" cy="131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3835" y="274955"/>
            <a:ext cx="6783388" cy="833438"/>
          </a:xfrm>
          <a:prstGeom prst="rect">
            <a:avLst/>
          </a:prstGeom>
        </p:spPr>
        <p:txBody>
          <a:bodyPr lIns="0" tIns="0" rIns="0" bIns="0" anchor="ctr">
            <a:normAutofit fontScale="70000" lnSpcReduction="20000"/>
          </a:bodyPr>
          <a:lstStyle/>
          <a:p>
            <a:pPr algn="ctr" defTabSz="913765">
              <a:lnSpc>
                <a:spcPts val="6500"/>
              </a:lnSpc>
              <a:defRPr/>
            </a:pPr>
            <a:r>
              <a:rPr lang="en-US" sz="4800" dirty="0">
                <a:ln w="0"/>
                <a:solidFill>
                  <a:srgbClr val="FFFFFF"/>
                </a:solidFill>
                <a:latin typeface="Franklin Gothic Medium" panose="020B0603020102020204"/>
                <a:ea typeface="Roboto Light" panose="02000000000000000000" pitchFamily="2" charset="0"/>
                <a:cs typeface="Source Sans Pro ExtraLight" charset="0"/>
              </a:rPr>
              <a:t>Future Competence Smart Factories</a:t>
            </a:r>
            <a:endParaRPr lang="en-US" sz="4800" dirty="0">
              <a:ln w="0"/>
              <a:solidFill>
                <a:srgbClr val="FFFFFF"/>
              </a:solidFill>
              <a:latin typeface="Franklin Gothic Medium" panose="020B0603020102020204"/>
              <a:ea typeface="Roboto Light" panose="02000000000000000000" pitchFamily="2" charset="0"/>
              <a:cs typeface="Source Sans Pro ExtraLight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590" y="914400"/>
            <a:ext cx="8084185" cy="2377440"/>
          </a:xfrm>
        </p:spPr>
        <p:txBody>
          <a:bodyPr/>
          <a:p>
            <a:pPr marL="0" indent="0">
              <a:buNone/>
            </a:pPr>
            <a:r>
              <a:rPr lang="en-US">
                <a:latin typeface="Britannic Bold" panose="020B0903060703020204" charset="0"/>
                <a:cs typeface="Britannic Bold" panose="020B0903060703020204" charset="0"/>
              </a:rPr>
              <a:t>Pergi memancing dapat ikan sepat...</a:t>
            </a:r>
            <a:endParaRPr lang="en-US">
              <a:latin typeface="Britannic Bold" panose="020B0903060703020204" charset="0"/>
              <a:cs typeface="Britannic Bold" panose="020B0903060703020204" charset="0"/>
            </a:endParaRPr>
          </a:p>
          <a:p>
            <a:pPr marL="0" indent="0">
              <a:buNone/>
            </a:pPr>
            <a:r>
              <a:rPr lang="en-US">
                <a:latin typeface="Britannic Bold" panose="020B0903060703020204" charset="0"/>
                <a:cs typeface="Britannic Bold" panose="020B0903060703020204" charset="0"/>
              </a:rPr>
              <a:t>Sampai keranjang ikan penuh berisi .... </a:t>
            </a:r>
            <a:endParaRPr lang="en-US">
              <a:latin typeface="Britannic Bold" panose="020B0903060703020204" charset="0"/>
              <a:cs typeface="Britannic Bold" panose="020B0903060703020204" charset="0"/>
            </a:endParaRPr>
          </a:p>
          <a:p>
            <a:pPr marL="0" indent="0">
              <a:buNone/>
            </a:pPr>
            <a:r>
              <a:rPr lang="en-US">
                <a:latin typeface="Britannic Bold" panose="020B0903060703020204" charset="0"/>
                <a:cs typeface="Britannic Bold" panose="020B0903060703020204" charset="0"/>
              </a:rPr>
              <a:t>Dunia berubah begitu cepat.....</a:t>
            </a:r>
            <a:endParaRPr lang="en-US">
              <a:latin typeface="Britannic Bold" panose="020B0903060703020204" charset="0"/>
              <a:cs typeface="Britannic Bold" panose="020B0903060703020204" charset="0"/>
            </a:endParaRPr>
          </a:p>
          <a:p>
            <a:pPr marL="0" indent="0">
              <a:buNone/>
            </a:pPr>
            <a:r>
              <a:rPr lang="en-US">
                <a:latin typeface="Britannic Bold" panose="020B0903060703020204" charset="0"/>
                <a:cs typeface="Britannic Bold" panose="020B0903060703020204" charset="0"/>
              </a:rPr>
              <a:t>Tingkatkan kompetensi siap berkompetisi</a:t>
            </a:r>
            <a:endParaRPr lang="en-US">
              <a:latin typeface="Britannic Bold" panose="020B0903060703020204" charset="0"/>
              <a:cs typeface="Britannic Bold" panose="020B0903060703020204" charset="0"/>
            </a:endParaRPr>
          </a:p>
          <a:p>
            <a:pPr marL="0" indent="0">
              <a:buNone/>
            </a:pPr>
            <a:endParaRPr lang="en-US">
              <a:latin typeface="Britannic Bold" panose="020B0903060703020204" charset="0"/>
              <a:cs typeface="Britannic Bold" panose="020B0903060703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1470" y="2829560"/>
            <a:ext cx="64897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94530" y="3691890"/>
            <a:ext cx="4192270" cy="307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" y="3393440"/>
            <a:ext cx="2618740" cy="1743075"/>
          </a:xfrm>
          <a:prstGeom prst="rect">
            <a:avLst/>
          </a:prstGeom>
        </p:spPr>
      </p:pic>
      <p:pic>
        <p:nvPicPr>
          <p:cNvPr id="8" name="Picture 7" descr="cdc-stikesnasio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" y="5506085"/>
            <a:ext cx="3857625" cy="1257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1860" y="3804285"/>
            <a:ext cx="4910455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Sukses Untuk </a:t>
            </a:r>
            <a:endParaRPr lang="en-US" altLang="zh-CN" sz="54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anda Semua</a:t>
            </a:r>
            <a:endParaRPr lang="en-US" altLang="zh-CN" sz="54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Content Placeholder 5"/>
          <p:cNvSpPr>
            <a:spLocks noGrp="1"/>
          </p:cNvSpPr>
          <p:nvPr>
            <p:ph idx="1"/>
          </p:nvPr>
        </p:nvSpPr>
        <p:spPr>
          <a:xfrm>
            <a:off x="15875" y="762000"/>
            <a:ext cx="8999220" cy="4578350"/>
          </a:xfrm>
          <a:solidFill>
            <a:schemeClr val="bg1"/>
          </a:solidFill>
        </p:spPr>
        <p:txBody>
          <a:bodyPr vert="horz" wrap="square" lIns="91440" tIns="45720" rIns="91440" bIns="45720" anchor="t"/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800" b="1" dirty="0" err="1">
                <a:solidFill>
                  <a:schemeClr val="tx2"/>
                </a:solidFill>
              </a:rPr>
              <a:t>Tempat</a:t>
            </a:r>
            <a:r>
              <a:rPr lang="en-US" altLang="en-US" sz="1800" b="1" dirty="0">
                <a:solidFill>
                  <a:schemeClr val="tx2"/>
                </a:solidFill>
              </a:rPr>
              <a:t> / </a:t>
            </a:r>
            <a:r>
              <a:rPr lang="en-US" altLang="en-US" sz="1800" b="1" dirty="0" err="1">
                <a:solidFill>
                  <a:schemeClr val="tx2"/>
                </a:solidFill>
              </a:rPr>
              <a:t>Tgl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Lahir</a:t>
            </a:r>
            <a:r>
              <a:rPr lang="en-US" altLang="en-US" sz="1800" b="1" dirty="0">
                <a:solidFill>
                  <a:schemeClr val="tx2"/>
                </a:solidFill>
              </a:rPr>
              <a:t> : Solo, 13 </a:t>
            </a:r>
            <a:r>
              <a:rPr lang="en-US" altLang="en-US" sz="1800" b="1" dirty="0" err="1">
                <a:solidFill>
                  <a:schemeClr val="tx2"/>
                </a:solidFill>
              </a:rPr>
              <a:t>Agustus</a:t>
            </a:r>
            <a:r>
              <a:rPr lang="en-US" altLang="en-US" sz="1800" b="1" dirty="0">
                <a:solidFill>
                  <a:schemeClr val="tx2"/>
                </a:solidFill>
              </a:rPr>
              <a:t> 1974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800" b="1" dirty="0">
                <a:solidFill>
                  <a:schemeClr val="tx2"/>
                </a:solidFill>
              </a:rPr>
              <a:t>Lulus Program Magister  </a:t>
            </a:r>
            <a:r>
              <a:rPr lang="en-US" altLang="en-US" sz="1800" b="1" dirty="0" err="1">
                <a:solidFill>
                  <a:schemeClr val="tx2"/>
                </a:solidFill>
              </a:rPr>
              <a:t>Univ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Sebelas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Maret</a:t>
            </a:r>
            <a:r>
              <a:rPr lang="en-US" altLang="en-US" sz="1800" b="1" dirty="0">
                <a:solidFill>
                  <a:schemeClr val="tx2"/>
                </a:solidFill>
              </a:rPr>
              <a:t> Surakarta ( Manajemen SDM )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800" b="1" dirty="0">
                <a:solidFill>
                  <a:schemeClr val="tx2"/>
                </a:solidFill>
              </a:rPr>
              <a:t>Lulus Strata 1  </a:t>
            </a:r>
            <a:r>
              <a:rPr lang="en-US" altLang="en-US" sz="1800" b="1" dirty="0" err="1">
                <a:solidFill>
                  <a:schemeClr val="tx2"/>
                </a:solidFill>
              </a:rPr>
              <a:t>Universitas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Slamet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Riyadi</a:t>
            </a:r>
            <a:r>
              <a:rPr lang="en-US" altLang="en-US" sz="1800" b="1" dirty="0">
                <a:solidFill>
                  <a:schemeClr val="tx2"/>
                </a:solidFill>
              </a:rPr>
              <a:t>  ( Bimbingan Konseling ) 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800" b="1" dirty="0">
                <a:solidFill>
                  <a:schemeClr val="tx2"/>
                </a:solidFill>
              </a:rPr>
              <a:t>Lulus </a:t>
            </a:r>
            <a:r>
              <a:rPr lang="en-US" altLang="en-US" sz="1800" b="1" dirty="0" err="1">
                <a:solidFill>
                  <a:schemeClr val="tx2"/>
                </a:solidFill>
              </a:rPr>
              <a:t>dari</a:t>
            </a:r>
            <a:r>
              <a:rPr lang="en-US" altLang="en-US" sz="1800" b="1" dirty="0">
                <a:solidFill>
                  <a:schemeClr val="tx2"/>
                </a:solidFill>
              </a:rPr>
              <a:t> SMAK </a:t>
            </a:r>
            <a:r>
              <a:rPr lang="en-US" altLang="en-US" sz="1800" b="1" dirty="0" err="1">
                <a:solidFill>
                  <a:schemeClr val="tx2"/>
                </a:solidFill>
              </a:rPr>
              <a:t>Nasional</a:t>
            </a:r>
            <a:r>
              <a:rPr lang="en-US" altLang="en-US" sz="1800" b="1" dirty="0">
                <a:solidFill>
                  <a:schemeClr val="tx2"/>
                </a:solidFill>
              </a:rPr>
              <a:t> Surakarta ( </a:t>
            </a:r>
            <a:r>
              <a:rPr lang="en-US" altLang="en-US" sz="1800" b="1" dirty="0" err="1">
                <a:solidFill>
                  <a:schemeClr val="tx2"/>
                </a:solidFill>
              </a:rPr>
              <a:t>Analis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</a:rPr>
              <a:t>Medis</a:t>
            </a:r>
            <a:r>
              <a:rPr lang="en-US" altLang="en-US" sz="1800" b="1" dirty="0">
                <a:solidFill>
                  <a:schemeClr val="tx2"/>
                </a:solidFill>
              </a:rPr>
              <a:t> )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15875" y="33338"/>
            <a:ext cx="8534400" cy="728662"/>
          </a:xfrm>
          <a:solidFill>
            <a:srgbClr val="009900"/>
          </a:solidFill>
        </p:spPr>
        <p:txBody>
          <a:bodyPr wrap="square" lIns="91440" tIns="45720" rIns="91440" bIns="45720" anchor="ctr"/>
          <a:p>
            <a:pPr algn="l"/>
            <a:r>
              <a:rPr lang="en-US" altLang="x-none" sz="3200" dirty="0">
                <a:solidFill>
                  <a:schemeClr val="bg1"/>
                </a:solidFill>
              </a:rPr>
              <a:t>It’s Me :  Henny Puspitasari , S.Pd , M.M .  </a:t>
            </a:r>
            <a:endParaRPr lang="en-US" altLang="x-none" sz="3200" dirty="0">
              <a:solidFill>
                <a:schemeClr val="bg1"/>
              </a:solidFill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 wrap="squar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indent="0" algn="r"/>
            <a:fld id="{BB962C8B-B14F-4D97-AF65-F5344CB8AC3E}" type="datetime1">
              <a:rPr lang="en-US" altLang="en-US" sz="1000" dirty="0">
                <a:solidFill>
                  <a:schemeClr val="tx2"/>
                </a:solidFill>
              </a:rPr>
            </a:fld>
            <a:endParaRPr lang="en-US" altLang="en-US" sz="1000" dirty="0">
              <a:solidFill>
                <a:schemeClr val="tx2"/>
              </a:solidFill>
            </a:endParaRPr>
          </a:p>
        </p:txBody>
      </p:sp>
      <p:pic>
        <p:nvPicPr>
          <p:cNvPr id="5124" name="Picture 7" descr="D:\GES 1 Okt 2016\IMG-20160921-WA00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13" y="2343150"/>
            <a:ext cx="1792287" cy="297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49488" y="2124710"/>
            <a:ext cx="6684963" cy="164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defTabSz="914400">
              <a:buClr>
                <a:schemeClr val="accent1"/>
              </a:buClr>
              <a:buSzPct val="100000"/>
              <a:buFont typeface="Symbol" panose="05050102010706020507" pitchFamily="18" charset="2"/>
            </a:pPr>
            <a:r>
              <a:rPr lang="en-US" altLang="en-US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P</a:t>
            </a:r>
            <a:r>
              <a:rPr lang="en-US" altLang="en-US" sz="1600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engalaman Kerja :</a:t>
            </a:r>
            <a:endParaRPr lang="en-US" altLang="en-US" sz="1600" b="1" noProof="1" dirty="0">
              <a:solidFill>
                <a:schemeClr val="tx2"/>
              </a:solidFill>
              <a:sym typeface="+mn-ea"/>
            </a:endParaRPr>
          </a:p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600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Regional Human Resource &amp; General Affairs Manager, PT. </a:t>
            </a:r>
            <a:r>
              <a:rPr lang="en-US" altLang="en-US" sz="1600" b="1" noProof="1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Prodia</a:t>
            </a:r>
            <a:r>
              <a:rPr lang="en-US" altLang="en-US" sz="1600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en-US" sz="1600" b="1" noProof="1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Widyahusada</a:t>
            </a:r>
            <a:r>
              <a:rPr lang="en-US" altLang="en-US" sz="1600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  (</a:t>
            </a:r>
            <a:r>
              <a:rPr lang="en-US" altLang="en-US" sz="1600" b="1" noProof="1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Jateng</a:t>
            </a:r>
            <a:r>
              <a:rPr lang="en-US" altLang="en-US" sz="1600" b="1" noProof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 –DIY)</a:t>
            </a:r>
            <a:endParaRPr lang="en-US" altLang="en-US" sz="1600" b="1" noProof="1" dirty="0" err="1">
              <a:solidFill>
                <a:schemeClr val="tx2"/>
              </a:solidFill>
              <a:sym typeface="+mn-ea"/>
            </a:endParaRPr>
          </a:p>
          <a:p>
            <a:pPr marL="273050" indent="-273050" defTabSz="914400"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</a:pPr>
            <a:r>
              <a:rPr lang="en-US" altLang="en-US" sz="1600" b="1" baseline="0" noProof="1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Learning partner untuk Human Capital &amp; General Affairs Faculty di Prodia University , tahun 2018 - sekarang. </a:t>
            </a:r>
            <a:endParaRPr lang="en-US" altLang="en-US" sz="1600" b="1" baseline="0" noProof="1" dirty="0" err="1">
              <a:solidFill>
                <a:schemeClr val="tx2"/>
              </a:solidFill>
            </a:endParaRPr>
          </a:p>
          <a:p>
            <a:pPr marL="273050" indent="-273050" defTabSz="914400" eaLnBrk="0" hangingPunct="0">
              <a:spcBef>
                <a:spcPct val="20000"/>
              </a:spcBef>
              <a:buClr>
                <a:schemeClr val="accent1"/>
              </a:buClr>
              <a:buFont typeface="Symbol" panose="05050102010706020507" pitchFamily="18" charset="2"/>
              <a:buChar char=""/>
            </a:pPr>
            <a:r>
              <a:rPr lang="en-US" altLang="en-US" sz="1600" b="1" noProof="1" dirty="0" err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/>
                <a:cs typeface="+mn-cs"/>
                <a:sym typeface="Arial" panose="020B0604020202020204"/>
              </a:rPr>
              <a:t>Owner Surindra Hospital Apparel ( Hospital Linen )  </a:t>
            </a:r>
            <a:endParaRPr lang="en-US" altLang="en-US" sz="1600" b="1" noProof="1"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49805" y="3772535"/>
            <a:ext cx="6412865" cy="1568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600" noProof="1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Sertifikasi : </a:t>
            </a:r>
            <a:endParaRPr lang="en-US" sz="1600" noProof="1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Certified Human Capital Manager ( HCM ) , BNSP tahun 2018</a:t>
            </a:r>
            <a:endParaRPr lang="en-US" sz="1600" noProof="1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Certified Mentor Pelatihan di tempat Kerja, BNSP tahun 2019</a:t>
            </a:r>
            <a:endParaRPr lang="en-US" sz="1600" noProof="1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Certified Human Resource Managemen ( CPHRM ) , Freemind Managemen Counsulting, tahun 2009 </a:t>
            </a:r>
            <a:endParaRPr lang="en-US" sz="1600" noProof="1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Certified Industrial Relation Profesional ( CIRP ) , 2010</a:t>
            </a:r>
            <a:endParaRPr lang="en-US" sz="1600" noProof="1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4840" y="5321935"/>
            <a:ext cx="8444864" cy="15684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Tim  Akreditasi KALK ( Komite Akreditasi Laboratorium Klinik ) , PT. Prodia Widyahusada Region V ( Jateng –DIY ), 2015 s.d sekarang</a:t>
            </a:r>
            <a:endParaRPr lang="en-US" sz="16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Tim  Akreditasi ISO 15189:2009 - KAN (Manajemen Laboratorium Klinik ), PT. Prodia Widyahusada Region V ( Jateng –DIY ), 2010 - Sekarang</a:t>
            </a:r>
            <a:endParaRPr lang="en-US" sz="16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Tim  Akreditasi ISO ISO 9001 : 2008 (Manajemen Mutu), PT. Prodia Widyahusada Region V ( Jateng –DIY ), 2006 - sekarang</a:t>
            </a:r>
            <a:endParaRPr lang="en-US" sz="16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" y="3698240"/>
            <a:ext cx="3683000" cy="306197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7810" y="208280"/>
            <a:ext cx="3963670" cy="1913890"/>
          </a:xfrm>
        </p:spPr>
        <p:txBody>
          <a:bodyPr/>
          <a:p>
            <a:endParaRPr lang="en-US"/>
          </a:p>
        </p:txBody>
      </p:sp>
      <p:pic>
        <p:nvPicPr>
          <p:cNvPr id="4" name="Content Placeholder 3" descr="4.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4625" y="-54610"/>
            <a:ext cx="5134610" cy="3718560"/>
          </a:xfrm>
          <a:prstGeom prst="rect">
            <a:avLst/>
          </a:prstGeom>
        </p:spPr>
      </p:pic>
      <p:pic>
        <p:nvPicPr>
          <p:cNvPr id="6" name="Content Placeholder 5" descr="Industri-Pangan-dalam-Narasi-Revolusi-Industri-4.0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08730" y="3663315"/>
            <a:ext cx="5310505" cy="3132455"/>
          </a:xfrm>
          <a:prstGeom prst="rect">
            <a:avLst/>
          </a:prstGeom>
        </p:spPr>
      </p:pic>
      <p:pic>
        <p:nvPicPr>
          <p:cNvPr id="10" name="Picture 9" descr="Infografis-Indistri-4.0-Doc.-Kemenperin-ivoox.id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" y="17145"/>
            <a:ext cx="3595370" cy="3865880"/>
          </a:xfrm>
          <a:prstGeom prst="rect">
            <a:avLst/>
          </a:prstGeom>
        </p:spPr>
      </p:pic>
      <p:pic>
        <p:nvPicPr>
          <p:cNvPr id="9" name="Picture 8" descr="industry-4.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980" y="1779905"/>
            <a:ext cx="4501515" cy="278574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6055" y="134620"/>
            <a:ext cx="8387715" cy="76581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Perbandingan</a:t>
            </a:r>
            <a:r>
              <a:rPr lang="en-US" altLang="id-ID" sz="2025" dirty="0">
                <a:latin typeface="Arial Black" panose="020B0A04020102020204" pitchFamily="2" charset="0"/>
                <a:cs typeface="Arial Black" panose="020B0A04020102020204" pitchFamily="2" charset="0"/>
              </a:rPr>
              <a:t>  </a:t>
            </a:r>
            <a:r>
              <a:rPr lang="en-US" altLang="id-ID" sz="2025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2" charset="0"/>
                <a:cs typeface="Arial Black" panose="020B0A04020102020204" pitchFamily="2" charset="0"/>
              </a:rPr>
              <a:t>Indeks </a:t>
            </a:r>
            <a:r>
              <a:rPr lang="id-ID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D</a:t>
            </a:r>
            <a:r>
              <a:rPr lang="en-US" altLang="id-ID" sz="2025" dirty="0" err="1" smtClean="0">
                <a:latin typeface="Arial Black" panose="020B0A04020102020204" pitchFamily="2" charset="0"/>
                <a:cs typeface="Arial Black" panose="020B0A04020102020204" pitchFamily="2" charset="0"/>
              </a:rPr>
              <a:t>aya</a:t>
            </a:r>
            <a:r>
              <a:rPr lang="en-US" altLang="id-ID" sz="2025" dirty="0" smtClean="0">
                <a:latin typeface="Arial Black" panose="020B0A04020102020204" pitchFamily="2" charset="0"/>
                <a:cs typeface="Arial Black" panose="020B0A04020102020204" pitchFamily="2" charset="0"/>
              </a:rPr>
              <a:t> </a:t>
            </a:r>
            <a:r>
              <a:rPr lang="id-ID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S</a:t>
            </a:r>
            <a:r>
              <a:rPr lang="en-US" altLang="id-ID" sz="2025" dirty="0" err="1" smtClean="0">
                <a:latin typeface="Arial Black" panose="020B0A04020102020204" pitchFamily="2" charset="0"/>
                <a:cs typeface="Arial Black" panose="020B0A04020102020204" pitchFamily="2" charset="0"/>
              </a:rPr>
              <a:t>aing</a:t>
            </a:r>
            <a:r>
              <a:rPr lang="en-US" altLang="id-ID" sz="2025" dirty="0" smtClean="0">
                <a:latin typeface="Arial Black" panose="020B0A04020102020204" pitchFamily="2" charset="0"/>
                <a:cs typeface="Arial Black" panose="020B0A04020102020204" pitchFamily="2" charset="0"/>
              </a:rPr>
              <a:t> </a:t>
            </a:r>
            <a:r>
              <a:rPr lang="en-US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dengan</a:t>
            </a:r>
            <a:r>
              <a:rPr lang="en-US" altLang="id-ID" sz="2025" dirty="0">
                <a:latin typeface="Arial Black" panose="020B0A04020102020204" pitchFamily="2" charset="0"/>
                <a:cs typeface="Arial Black" panose="020B0A04020102020204" pitchFamily="2" charset="0"/>
              </a:rPr>
              <a:t> </a:t>
            </a:r>
            <a:r>
              <a:rPr lang="en-US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negara</a:t>
            </a:r>
            <a:r>
              <a:rPr lang="en-US" altLang="id-ID" sz="2025" dirty="0">
                <a:latin typeface="Arial Black" panose="020B0A04020102020204" pitchFamily="2" charset="0"/>
                <a:cs typeface="Arial Black" panose="020B0A04020102020204" pitchFamily="2" charset="0"/>
              </a:rPr>
              <a:t> </a:t>
            </a:r>
            <a:r>
              <a:rPr lang="en-US" altLang="id-ID" sz="2025" dirty="0" err="1">
                <a:latin typeface="Arial Black" panose="020B0A04020102020204" pitchFamily="2" charset="0"/>
                <a:cs typeface="Arial Black" panose="020B0A04020102020204" pitchFamily="2" charset="0"/>
              </a:rPr>
              <a:t>tetangga</a:t>
            </a:r>
            <a:endParaRPr lang="en-US" altLang="id-ID" sz="2025" dirty="0">
              <a:latin typeface="Arial Black" panose="020B0A04020102020204" pitchFamily="2" charset="0"/>
              <a:cs typeface="Arial Black" panose="020B0A04020102020204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1277620"/>
            <a:ext cx="8548370" cy="558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3915" y="6509068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dirty="0"/>
              <a:t>World economic forum 2015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306705" y="26130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/>
              <a:t>Realita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/>
        </p:nvSpPr>
        <p:spPr>
          <a:xfrm>
            <a:off x="47262" y="1203326"/>
            <a:ext cx="9050383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id-ID" dirty="0" err="1" smtClean="0"/>
              <a:t>Ineffisiensi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tenagakerja</a:t>
            </a:r>
            <a:endParaRPr lang="id-ID" altLang="id-ID" dirty="0" smtClean="0"/>
          </a:p>
          <a:p>
            <a:pPr marL="0" indent="0" eaLnBrk="1" hangingPunct="1">
              <a:buNone/>
            </a:pPr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r>
              <a:rPr lang="en-US" altLang="id-ID" dirty="0" smtClean="0"/>
              <a:t>3 </a:t>
            </a:r>
            <a:r>
              <a:rPr lang="en-US" altLang="id-ID" dirty="0" err="1" smtClean="0"/>
              <a:t>hal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penyebab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utama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berdasar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indikator</a:t>
            </a:r>
            <a:r>
              <a:rPr lang="en-US" altLang="id-ID" dirty="0" smtClean="0"/>
              <a:t> WEF yang </a:t>
            </a:r>
            <a:r>
              <a:rPr lang="en-US" altLang="id-ID" dirty="0" err="1" smtClean="0"/>
              <a:t>harus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dituntaskan</a:t>
            </a:r>
            <a:endParaRPr lang="en-US" altLang="id-ID" dirty="0" smtClean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638447" y="1598613"/>
            <a:ext cx="54102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Dari 12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indikator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pada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laporan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WEF,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pasar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tenaga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kerja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mendapatkan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nilai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yang paling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buruk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.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Pasar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tenaga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kerja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Indonesia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hanya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menempati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peringkat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115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dari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140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negara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,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jauh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tertinggal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di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belakang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disbanding Filipina (82),Thailand (67), Malaysia (19),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apalagi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Singapura (2</a:t>
            </a:r>
            <a:r>
              <a:rPr lang="en-US" altLang="id-ID" dirty="0" smtClean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).</a:t>
            </a:r>
            <a:endParaRPr lang="id-ID" altLang="id-ID" dirty="0" smtClean="0">
              <a:solidFill>
                <a:srgbClr val="000000"/>
              </a:solidFill>
              <a:ea typeface="Calibri" panose="020F0502020204030204" pitchFamily="2" charset="0"/>
              <a:cs typeface="Ebrima" panose="02000000000000000000" pitchFamily="2" charset="0"/>
            </a:endParaRPr>
          </a:p>
          <a:p>
            <a:pPr eaLnBrk="1" hangingPunct="1"/>
            <a:endParaRPr lang="id-ID" altLang="id-ID" dirty="0" smtClean="0">
              <a:solidFill>
                <a:srgbClr val="000000"/>
              </a:solidFill>
              <a:ea typeface="Calibri" panose="020F0502020204030204" pitchFamily="2" charset="0"/>
              <a:cs typeface="Ebrima" panose="02000000000000000000" pitchFamily="2" charset="0"/>
            </a:endParaRPr>
          </a:p>
          <a:p>
            <a:pPr eaLnBrk="1" hangingPunct="1"/>
            <a:r>
              <a:rPr lang="en-US" altLang="id-ID" dirty="0" smtClean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endParaRPr lang="en-US" altLang="id-ID" dirty="0">
              <a:ea typeface="Calibri" panose="020F0502020204030204" pitchFamily="2" charset="0"/>
              <a:cs typeface="Ebrima" panose="02000000000000000000" pitchFamily="2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970552" y="4951095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Mengurangi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biaya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redundansi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(</a:t>
            </a:r>
            <a:r>
              <a:rPr lang="en-US" altLang="id-ID" i="1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Redundancy cost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)</a:t>
            </a:r>
            <a:endParaRPr lang="en-US" altLang="id-ID" b="1" dirty="0">
              <a:solidFill>
                <a:srgbClr val="FF0000"/>
              </a:solidFill>
              <a:ea typeface="Calibri" panose="020F0502020204030204" pitchFamily="2" charset="0"/>
              <a:cs typeface="Ebrima" panose="02000000000000000000" pitchFamily="2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Belum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terciptanya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interelasi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yang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kuat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antara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sektor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pendidikan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dan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dunia</a:t>
            </a:r>
            <a:r>
              <a:rPr lang="en-US" altLang="id-ID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2" charset="0"/>
                <a:cs typeface="Ebrima" panose="02000000000000000000" pitchFamily="2" charset="0"/>
              </a:rPr>
              <a:t>usaha</a:t>
            </a:r>
            <a:endParaRPr lang="en-US" altLang="id-ID" b="1" dirty="0">
              <a:solidFill>
                <a:schemeClr val="accent1">
                  <a:lumMod val="50000"/>
                </a:schemeClr>
              </a:solidFill>
              <a:ea typeface="Calibri" panose="020F0502020204030204" pitchFamily="2" charset="0"/>
              <a:cs typeface="Ebrima" panose="02000000000000000000" pitchFamily="2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Rendahnya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partisipasi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perempuan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dalam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pasar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tenaga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 </a:t>
            </a:r>
            <a:r>
              <a:rPr lang="en-US" altLang="id-ID" dirty="0" err="1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kerja</a:t>
            </a:r>
            <a:r>
              <a:rPr lang="en-US" altLang="id-ID" dirty="0">
                <a:solidFill>
                  <a:srgbClr val="000000"/>
                </a:solidFill>
                <a:ea typeface="Calibri" panose="020F0502020204030204" pitchFamily="2" charset="0"/>
                <a:cs typeface="Ebrima" panose="02000000000000000000" pitchFamily="2" charset="0"/>
              </a:rPr>
              <a:t>.</a:t>
            </a:r>
            <a:endParaRPr lang="en-US" altLang="id-ID" dirty="0">
              <a:solidFill>
                <a:srgbClr val="000000"/>
              </a:solidFill>
              <a:ea typeface="Calibri" panose="020F0502020204030204" pitchFamily="2" charset="0"/>
              <a:cs typeface="Ebrima" panose="02000000000000000000" pitchFamily="2" charset="0"/>
            </a:endParaRPr>
          </a:p>
          <a:p>
            <a:pPr eaLnBrk="1" hangingPunct="1">
              <a:buFontTx/>
              <a:buAutoNum type="arabicPeriod"/>
            </a:pPr>
            <a:endParaRPr lang="en-US" altLang="id-ID" dirty="0">
              <a:ea typeface="Calibri" panose="020F0502020204030204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395" y="6245225"/>
            <a:ext cx="5287010" cy="476250"/>
          </a:xfrm>
        </p:spPr>
        <p:txBody>
          <a:bodyPr/>
          <a:p>
            <a:pPr algn="l"/>
            <a:r>
              <a:rPr lang="id-ID" sz="1200" dirty="0" smtClean="0">
                <a:sym typeface="+mn-ea"/>
              </a:rPr>
              <a:t>Sumber : Made </a:t>
            </a:r>
            <a:r>
              <a:rPr lang="id-ID" sz="1200" dirty="0">
                <a:sym typeface="+mn-ea"/>
              </a:rPr>
              <a:t>Dana </a:t>
            </a:r>
            <a:r>
              <a:rPr lang="id-ID" sz="1200" dirty="0" smtClean="0">
                <a:sym typeface="+mn-ea"/>
              </a:rPr>
              <a:t>Tangkas, 2018</a:t>
            </a:r>
            <a:endParaRPr lang="id-ID" sz="1200" dirty="0"/>
          </a:p>
          <a:p>
            <a:pPr algn="l"/>
            <a:endParaRPr lang="id-ID" sz="1200"/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37959F3-4EB0-48A1-AD16-D521A7822EC7}" type="slidenum">
              <a:rPr lang="id-ID" smtClean="0"/>
            </a:fld>
            <a:endParaRPr lang="id-ID"/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 t="15879"/>
          <a:stretch>
            <a:fillRect/>
          </a:stretch>
        </p:blipFill>
        <p:spPr bwMode="auto">
          <a:xfrm>
            <a:off x="65028" y="864870"/>
            <a:ext cx="9048127" cy="50170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31" name="TextBox 6"/>
          <p:cNvSpPr txBox="1"/>
          <p:nvPr/>
        </p:nvSpPr>
        <p:spPr>
          <a:xfrm>
            <a:off x="64770" y="105410"/>
            <a:ext cx="7421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sz="2000" b="1" dirty="0" smtClean="0"/>
              <a:t>Human Resources Development Toward 4.0 IR</a:t>
            </a:r>
            <a:endParaRPr lang="id-ID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814820" y="2234565"/>
            <a:ext cx="2163445" cy="38068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605" name="Rectangle 1" descr="TextBox 14"/>
          <p:cNvSpPr/>
          <p:nvPr/>
        </p:nvSpPr>
        <p:spPr bwMode="auto">
          <a:xfrm>
            <a:off x="11816792" y="6387255"/>
            <a:ext cx="57708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base" hangingPunct="0">
              <a:spcBef>
                <a:spcPct val="0"/>
              </a:spcBef>
              <a:spcAft>
                <a:spcPct val="0"/>
              </a:spcAft>
            </a:pPr>
            <a:fld id="{C3D87765-DA52-494A-A22C-E6D75D5A24D7}" type="slidenum">
              <a:rPr lang="en-US" altLang="en-US" sz="900" smtClean="0">
                <a:solidFill>
                  <a:srgbClr val="ADABA1"/>
                </a:solidFill>
                <a:sym typeface="Arial" panose="020B0604020202020204" pitchFamily="34" charset="0"/>
              </a:rPr>
            </a:fld>
            <a:endParaRPr lang="en-US" altLang="en-US" sz="900">
              <a:solidFill>
                <a:srgbClr val="ADABA1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 2" descr="Title 1"/>
          <p:cNvSpPr>
            <a:spLocks noGrp="1" noChangeArrowheads="1"/>
          </p:cNvSpPr>
          <p:nvPr/>
        </p:nvSpPr>
        <p:spPr>
          <a:xfrm>
            <a:off x="135467" y="170722"/>
            <a:ext cx="11866033" cy="61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/>
            <a:r>
              <a:rPr lang="en-US" altLang="en-US" sz="2000" b="1" dirty="0" err="1" smtClean="0"/>
              <a:t>Rasio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produktivitas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tenaga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kerja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terhadap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biaya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menjadi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semakin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datar</a:t>
            </a:r>
            <a:r>
              <a:rPr lang="en-US" altLang="en-US" sz="2000" b="1" dirty="0"/>
              <a:t>; </a:t>
            </a:r>
            <a:br>
              <a:rPr lang="id-ID" altLang="en-US" sz="2000" b="1" dirty="0" smtClean="0"/>
            </a:br>
            <a:r>
              <a:rPr lang="en-US" altLang="en-US" sz="2000" b="1" dirty="0" err="1" smtClean="0"/>
              <a:t>memperlemah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posisi</a:t>
            </a:r>
            <a:r>
              <a:rPr lang="en-US" altLang="en-US" sz="2000" b="1" dirty="0"/>
              <a:t> Indonesia </a:t>
            </a:r>
            <a:r>
              <a:rPr lang="en-US" altLang="en-US" sz="2000" b="1" dirty="0" err="1"/>
              <a:t>dalam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kompetisi</a:t>
            </a:r>
            <a:r>
              <a:rPr lang="en-US" altLang="en-US" sz="2000" b="1" dirty="0"/>
              <a:t> global</a:t>
            </a:r>
            <a:endParaRPr lang="en-US" altLang="en-US" sz="2000" b="1" dirty="0"/>
          </a:p>
        </p:txBody>
      </p:sp>
      <p:sp>
        <p:nvSpPr>
          <p:cNvPr id="1048607" name="Rectangle 3" descr="TextBox 2"/>
          <p:cNvSpPr/>
          <p:nvPr/>
        </p:nvSpPr>
        <p:spPr bwMode="auto">
          <a:xfrm>
            <a:off x="86995" y="1169670"/>
            <a:ext cx="4069080" cy="659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sym typeface="Arial" panose="020B0604020202020204" pitchFamily="34" charset="0"/>
              </a:rPr>
              <a:t>Perbandingan</a:t>
            </a:r>
            <a:r>
              <a:rPr lang="en-US" altLang="en-US" b="1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Arial" panose="020B0604020202020204" pitchFamily="34" charset="0"/>
              </a:rPr>
              <a:t>pertumbuhan</a:t>
            </a:r>
            <a:r>
              <a:rPr lang="en-US" altLang="en-US" b="1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Arial" panose="020B0604020202020204" pitchFamily="34" charset="0"/>
              </a:rPr>
              <a:t>biaya</a:t>
            </a:r>
            <a:r>
              <a:rPr lang="en-US" altLang="en-US" b="1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Arial" panose="020B0604020202020204" pitchFamily="34" charset="0"/>
              </a:rPr>
              <a:t>dengan</a:t>
            </a:r>
            <a:r>
              <a:rPr lang="en-US" altLang="en-US" b="1" dirty="0">
                <a:solidFill>
                  <a:srgbClr val="000000"/>
                </a:solidFill>
                <a:sym typeface="Arial" panose="020B0604020202020204" pitchFamily="34" charset="0"/>
              </a:rPr>
              <a:t> produktivitas</a:t>
            </a:r>
            <a:r>
              <a:rPr lang="en-US" altLang="en-US" b="1" baseline="30000" dirty="0">
                <a:solidFill>
                  <a:srgbClr val="000000"/>
                </a:solidFill>
                <a:sym typeface="Arial" panose="020B0604020202020204" pitchFamily="34" charset="0"/>
              </a:rPr>
              <a:t>1</a:t>
            </a:r>
            <a:endParaRPr lang="en-US" altLang="en-US" b="1" baseline="300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baseline="30000" dirty="0">
                <a:solidFill>
                  <a:srgbClr val="000000"/>
                </a:solidFill>
                <a:sym typeface="Arial" panose="020B0604020202020204" pitchFamily="34" charset="0"/>
              </a:rPr>
              <a:t>(</a:t>
            </a:r>
            <a:r>
              <a:rPr lang="en-US" altLang="en-US" b="1" baseline="30000" dirty="0" err="1">
                <a:solidFill>
                  <a:srgbClr val="000000"/>
                </a:solidFill>
                <a:sym typeface="Arial" panose="020B0604020202020204" pitchFamily="34" charset="0"/>
              </a:rPr>
              <a:t>Angka</a:t>
            </a:r>
            <a:r>
              <a:rPr lang="en-US" altLang="en-US" b="1" baseline="30000" dirty="0">
                <a:solidFill>
                  <a:srgbClr val="000000"/>
                </a:solidFill>
                <a:sym typeface="Arial" panose="020B0604020202020204" pitchFamily="34" charset="0"/>
              </a:rPr>
              <a:t> 2005 = </a:t>
            </a:r>
            <a:r>
              <a:rPr lang="en-US" altLang="en-US" b="1" baseline="30000" dirty="0" err="1">
                <a:solidFill>
                  <a:srgbClr val="000000"/>
                </a:solidFill>
                <a:sym typeface="Arial" panose="020B0604020202020204" pitchFamily="34" charset="0"/>
              </a:rPr>
              <a:t>Indeks</a:t>
            </a:r>
            <a:r>
              <a:rPr lang="en-US" altLang="en-US" b="1" baseline="30000" dirty="0">
                <a:solidFill>
                  <a:srgbClr val="000000"/>
                </a:solidFill>
                <a:sym typeface="Arial" panose="020B0604020202020204" pitchFamily="34" charset="0"/>
              </a:rPr>
              <a:t> 100)</a:t>
            </a:r>
            <a:endParaRPr lang="en-US" alt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08" name="Rectangle 4" descr="TextBox 54276"/>
          <p:cNvSpPr/>
          <p:nvPr/>
        </p:nvSpPr>
        <p:spPr bwMode="auto">
          <a:xfrm>
            <a:off x="87207" y="6166043"/>
            <a:ext cx="8530167" cy="2215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68580" indent="-6858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</a:pPr>
            <a:r>
              <a:rPr lang="en-US" altLang="en-US" sz="800" dirty="0" err="1"/>
              <a:t>Biaya</a:t>
            </a:r>
            <a:r>
              <a:rPr lang="en-US" altLang="en-US" sz="800" dirty="0"/>
              <a:t> </a:t>
            </a:r>
            <a:r>
              <a:rPr lang="en-US" altLang="en-US" sz="800" dirty="0" err="1"/>
              <a:t>tenaga</a:t>
            </a:r>
            <a:r>
              <a:rPr lang="en-US" altLang="en-US" sz="800" dirty="0"/>
              <a:t> </a:t>
            </a:r>
            <a:r>
              <a:rPr lang="en-US" altLang="en-US" sz="800" dirty="0" err="1"/>
              <a:t>kerja</a:t>
            </a:r>
            <a:r>
              <a:rPr lang="en-US" altLang="en-US" sz="800" dirty="0"/>
              <a:t> </a:t>
            </a:r>
            <a:r>
              <a:rPr lang="en-US" altLang="en-US" sz="800" dirty="0" err="1"/>
              <a:t>satuan</a:t>
            </a:r>
            <a:r>
              <a:rPr lang="en-US" altLang="en-US" sz="800" dirty="0"/>
              <a:t> dan </a:t>
            </a:r>
            <a:r>
              <a:rPr lang="en-US" altLang="en-US" sz="800" dirty="0" err="1"/>
              <a:t>produktivitas</a:t>
            </a:r>
            <a:r>
              <a:rPr lang="en-US" altLang="en-US" sz="800" dirty="0"/>
              <a:t> </a:t>
            </a:r>
            <a:r>
              <a:rPr lang="en-US" altLang="en-US" sz="800" dirty="0" err="1"/>
              <a:t>didasarkan</a:t>
            </a:r>
            <a:r>
              <a:rPr lang="en-US" altLang="en-US" sz="800" dirty="0"/>
              <a:t> </a:t>
            </a:r>
            <a:r>
              <a:rPr lang="en-US" altLang="en-US" sz="800" dirty="0" err="1"/>
              <a:t>kembali</a:t>
            </a:r>
            <a:r>
              <a:rPr lang="en-US" altLang="en-US" sz="800" dirty="0"/>
              <a:t> </a:t>
            </a:r>
            <a:r>
              <a:rPr lang="en-US" altLang="en-US" sz="800" dirty="0" err="1"/>
              <a:t>pada</a:t>
            </a:r>
            <a:r>
              <a:rPr lang="en-US" altLang="en-US" sz="800" dirty="0"/>
              <a:t> 2005 – </a:t>
            </a:r>
            <a:r>
              <a:rPr lang="en-US" altLang="en-US" sz="800" dirty="0" err="1"/>
              <a:t>menjadi</a:t>
            </a:r>
            <a:r>
              <a:rPr lang="en-US" altLang="en-US" sz="800" dirty="0"/>
              <a:t> </a:t>
            </a:r>
            <a:r>
              <a:rPr lang="en-US" altLang="en-US" sz="800" dirty="0" err="1"/>
              <a:t>indeks</a:t>
            </a:r>
            <a:r>
              <a:rPr lang="en-US" altLang="en-US" sz="800" dirty="0"/>
              <a:t> </a:t>
            </a:r>
            <a:endParaRPr lang="en-US" altLang="en-US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800" dirty="0" err="1"/>
              <a:t>Sumber</a:t>
            </a:r>
            <a:r>
              <a:rPr lang="en-US" altLang="en-US" sz="800" dirty="0"/>
              <a:t>: </a:t>
            </a:r>
            <a:r>
              <a:rPr lang="id-ID" altLang="en-US" sz="800" dirty="0" smtClean="0"/>
              <a:t>A.T. Kearney (</a:t>
            </a:r>
            <a:r>
              <a:rPr lang="en-US" altLang="en-US" sz="800" i="1" dirty="0" smtClean="0"/>
              <a:t>Database</a:t>
            </a:r>
            <a:r>
              <a:rPr lang="en-US" altLang="en-US" sz="800" dirty="0" smtClean="0"/>
              <a:t> </a:t>
            </a:r>
            <a:r>
              <a:rPr lang="en-US" altLang="en-US" sz="800" dirty="0" err="1" smtClean="0"/>
              <a:t>Ekonomi</a:t>
            </a:r>
            <a:r>
              <a:rPr lang="en-US" altLang="en-US" sz="800" dirty="0" smtClean="0"/>
              <a:t> Total “</a:t>
            </a:r>
            <a:r>
              <a:rPr lang="en-US" sz="800" i="1" dirty="0" smtClean="0"/>
              <a:t>Output, Labor and Labor Productivity, 1950-2017</a:t>
            </a:r>
            <a:r>
              <a:rPr lang="en-US" sz="800" dirty="0" smtClean="0"/>
              <a:t>”, Economist Intelligence Unit</a:t>
            </a:r>
            <a:r>
              <a:rPr lang="id-ID" sz="800" dirty="0"/>
              <a:t>)</a:t>
            </a:r>
            <a:endParaRPr lang="en-US" sz="800" dirty="0"/>
          </a:p>
        </p:txBody>
      </p:sp>
      <p:sp>
        <p:nvSpPr>
          <p:cNvPr id="1048609" name="Line 5" descr="Straight Connector 17"/>
          <p:cNvSpPr>
            <a:spLocks noChangeShapeType="1"/>
          </p:cNvSpPr>
          <p:nvPr/>
        </p:nvSpPr>
        <p:spPr bwMode="auto">
          <a:xfrm flipV="1">
            <a:off x="3799417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0" name="Line 6" descr="Straight Connector 16"/>
          <p:cNvSpPr>
            <a:spLocks noChangeShapeType="1"/>
          </p:cNvSpPr>
          <p:nvPr/>
        </p:nvSpPr>
        <p:spPr bwMode="auto">
          <a:xfrm flipV="1">
            <a:off x="3230033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1" name="Line 7" descr="Straight Connector 5"/>
          <p:cNvSpPr>
            <a:spLocks noChangeShapeType="1"/>
          </p:cNvSpPr>
          <p:nvPr/>
        </p:nvSpPr>
        <p:spPr bwMode="auto">
          <a:xfrm flipV="1">
            <a:off x="965200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2" name="Line 8" descr="Straight Connector 15"/>
          <p:cNvSpPr>
            <a:spLocks noChangeShapeType="1"/>
          </p:cNvSpPr>
          <p:nvPr/>
        </p:nvSpPr>
        <p:spPr bwMode="auto">
          <a:xfrm flipV="1">
            <a:off x="2660651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3" name="Line 9" descr="Straight Connector 13"/>
          <p:cNvSpPr>
            <a:spLocks noChangeShapeType="1"/>
          </p:cNvSpPr>
          <p:nvPr/>
        </p:nvSpPr>
        <p:spPr bwMode="auto">
          <a:xfrm flipV="1">
            <a:off x="1532467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4" name="Line 10" descr="Straight Connector 14"/>
          <p:cNvSpPr>
            <a:spLocks noChangeShapeType="1"/>
          </p:cNvSpPr>
          <p:nvPr/>
        </p:nvSpPr>
        <p:spPr bwMode="auto">
          <a:xfrm flipV="1">
            <a:off x="2101851" y="5766929"/>
            <a:ext cx="0" cy="4286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135467" y="2541130"/>
          <a:ext cx="3761317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Chart" r:id="rId1" imgW="2114550" imgH="2514600" progId="MSGraph.Chart.8">
                  <p:embed/>
                </p:oleObj>
              </mc:Choice>
              <mc:Fallback>
                <p:oleObj name="Chart" r:id="rId1" imgW="2114550" imgH="2514600" progId="MSGraph.Chart.8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67" y="2541130"/>
                        <a:ext cx="3761317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15" name="Rectangle 12" descr="Text Placeholder 1"/>
          <p:cNvSpPr/>
          <p:nvPr/>
        </p:nvSpPr>
        <p:spPr bwMode="auto">
          <a:xfrm>
            <a:off x="3666913" y="5884405"/>
            <a:ext cx="304799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2016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6" name="Rectangle 13" descr="Text Placeholder 1"/>
          <p:cNvSpPr/>
          <p:nvPr/>
        </p:nvSpPr>
        <p:spPr bwMode="auto">
          <a:xfrm>
            <a:off x="3097530" y="5884405"/>
            <a:ext cx="304799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2014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7" name="Rectangle 14" descr="Text Placeholder 1"/>
          <p:cNvSpPr/>
          <p:nvPr/>
        </p:nvSpPr>
        <p:spPr bwMode="auto">
          <a:xfrm>
            <a:off x="2528146" y="5884405"/>
            <a:ext cx="304800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2012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8" name="Rectangle 15" descr="Text Placeholder 1"/>
          <p:cNvSpPr/>
          <p:nvPr/>
        </p:nvSpPr>
        <p:spPr bwMode="auto">
          <a:xfrm>
            <a:off x="1969346" y="5884405"/>
            <a:ext cx="304800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2010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19" name="Rectangle 16" descr="Text Placeholder 1"/>
          <p:cNvSpPr/>
          <p:nvPr/>
        </p:nvSpPr>
        <p:spPr bwMode="auto">
          <a:xfrm>
            <a:off x="1399963" y="5884405"/>
            <a:ext cx="304799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2008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20" name="Rectangle 17" descr="Text Placeholder 1"/>
          <p:cNvSpPr/>
          <p:nvPr/>
        </p:nvSpPr>
        <p:spPr bwMode="auto">
          <a:xfrm>
            <a:off x="832696" y="5884405"/>
            <a:ext cx="304800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sym typeface="Arial" panose="020B0604020202020204" pitchFamily="34" charset="0"/>
              </a:rPr>
              <a:t>2006</a:t>
            </a:r>
            <a:endParaRPr lang="en-US" altLang="en-US" sz="10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21" name="Line 18" descr="Straight Connector 54273"/>
          <p:cNvSpPr>
            <a:spLocks noChangeShapeType="1"/>
          </p:cNvSpPr>
          <p:nvPr/>
        </p:nvSpPr>
        <p:spPr bwMode="auto">
          <a:xfrm>
            <a:off x="3799417" y="2947529"/>
            <a:ext cx="152400" cy="0"/>
          </a:xfrm>
          <a:prstGeom prst="line">
            <a:avLst/>
          </a:prstGeom>
          <a:noFill/>
          <a:ln w="63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22" name="Line 19" descr="Straight Connector 54275"/>
          <p:cNvSpPr>
            <a:spLocks noChangeShapeType="1"/>
          </p:cNvSpPr>
          <p:nvPr/>
        </p:nvSpPr>
        <p:spPr bwMode="auto">
          <a:xfrm flipH="1">
            <a:off x="3901017" y="2944354"/>
            <a:ext cx="0" cy="205581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23" name="Line 20" descr="Straight Connector 54274"/>
          <p:cNvSpPr>
            <a:spLocks noChangeShapeType="1"/>
          </p:cNvSpPr>
          <p:nvPr/>
        </p:nvSpPr>
        <p:spPr bwMode="auto">
          <a:xfrm>
            <a:off x="3799417" y="4996991"/>
            <a:ext cx="152400" cy="0"/>
          </a:xfrm>
          <a:prstGeom prst="line">
            <a:avLst/>
          </a:prstGeom>
          <a:noFill/>
          <a:ln w="63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45" name="Group 21"/>
          <p:cNvGrpSpPr/>
          <p:nvPr/>
        </p:nvGrpSpPr>
        <p:grpSpPr bwMode="auto">
          <a:xfrm>
            <a:off x="3566584" y="3815891"/>
            <a:ext cx="668867" cy="234950"/>
            <a:chOff x="0" y="0"/>
            <a:chExt cx="501650" cy="234950"/>
          </a:xfrm>
        </p:grpSpPr>
        <p:sp>
          <p:nvSpPr>
            <p:cNvPr id="1048624" name="Oval 22"/>
            <p:cNvSpPr/>
            <p:nvPr/>
          </p:nvSpPr>
          <p:spPr bwMode="auto">
            <a:xfrm>
              <a:off x="0" y="0"/>
              <a:ext cx="501650" cy="234950"/>
            </a:xfrm>
            <a:prstGeom prst="ellipse">
              <a:avLst/>
            </a:prstGeom>
            <a:solidFill>
              <a:srgbClr val="9B1717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73152" tIns="73152" rIns="73152" bIns="73152" anchor="ctr"/>
            <a:lstStyle/>
            <a:p>
              <a:pPr algn="ctr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000" b="1" i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25" name="Rectangle 23"/>
            <p:cNvSpPr/>
            <p:nvPr/>
          </p:nvSpPr>
          <p:spPr bwMode="auto">
            <a:xfrm>
              <a:off x="132403" y="28575"/>
              <a:ext cx="276225" cy="177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i="1">
                  <a:solidFill>
                    <a:srgbClr val="FFFFFF"/>
                  </a:solidFill>
                  <a:sym typeface="Arial" panose="020B0604020202020204" pitchFamily="34" charset="0"/>
                </a:rPr>
                <a:t>-46%</a:t>
              </a:r>
              <a:endParaRPr lang="en-US" altLang="en-US" sz="1200" b="1" i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2"/>
          <p:cNvGrpSpPr/>
          <p:nvPr/>
        </p:nvGrpSpPr>
        <p:grpSpPr bwMode="auto">
          <a:xfrm>
            <a:off x="393700" y="2058530"/>
            <a:ext cx="3541184" cy="479425"/>
            <a:chOff x="0" y="-1"/>
            <a:chExt cx="2656173" cy="479829"/>
          </a:xfrm>
        </p:grpSpPr>
        <p:sp>
          <p:nvSpPr>
            <p:cNvPr id="10" name="Rectangle 63"/>
            <p:cNvSpPr/>
            <p:nvPr/>
          </p:nvSpPr>
          <p:spPr bwMode="auto">
            <a:xfrm>
              <a:off x="0" y="-1"/>
              <a:ext cx="2656173" cy="479829"/>
            </a:xfrm>
            <a:prstGeom prst="rect">
              <a:avLst/>
            </a:prstGeom>
            <a:solidFill>
              <a:srgbClr val="CCDCCA"/>
            </a:solidFill>
            <a:ln>
              <a:noFill/>
            </a:ln>
            <a:effectLst/>
          </p:spPr>
          <p:txBody>
            <a:bodyPr lIns="73152" tIns="73152" rIns="73152" bIns="73152" anchor="ctr"/>
            <a:lstStyle/>
            <a:p>
              <a:pPr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altLang="en-US" sz="1200" b="1" baseline="300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Rectangle 64"/>
            <p:cNvSpPr/>
            <p:nvPr/>
          </p:nvSpPr>
          <p:spPr bwMode="auto">
            <a:xfrm>
              <a:off x="0" y="156744"/>
              <a:ext cx="2656173" cy="1663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altLang="en-US" sz="1200" b="1" dirty="0" err="1">
                  <a:solidFill>
                    <a:srgbClr val="000000"/>
                  </a:solidFill>
                  <a:sym typeface="Arial" panose="020B0604020202020204" pitchFamily="34" charset="0"/>
                </a:rPr>
                <a:t>Perbandingan</a:t>
              </a:r>
              <a:r>
                <a:rPr lang="en-US" altLang="en-US" sz="1200" b="1" dirty="0">
                  <a:solidFill>
                    <a:srgbClr val="000000"/>
                  </a:solidFill>
                  <a:sym typeface="Arial" panose="020B0604020202020204" pitchFamily="34" charset="0"/>
                </a:rPr>
                <a:t> </a:t>
              </a:r>
              <a:r>
                <a:rPr lang="en-US" altLang="en-US" sz="1200" b="1" dirty="0" err="1">
                  <a:solidFill>
                    <a:srgbClr val="000000"/>
                  </a:solidFill>
                  <a:sym typeface="Arial" panose="020B0604020202020204" pitchFamily="34" charset="0"/>
                </a:rPr>
                <a:t>Produktivitas</a:t>
              </a:r>
              <a:r>
                <a:rPr lang="en-US" altLang="en-US" sz="1200" b="1" dirty="0">
                  <a:solidFill>
                    <a:srgbClr val="000000"/>
                  </a:solidFill>
                  <a:sym typeface="Arial" panose="020B0604020202020204" pitchFamily="34" charset="0"/>
                </a:rPr>
                <a:t> Tenaga </a:t>
              </a:r>
              <a:r>
                <a:rPr lang="en-US" altLang="en-US" sz="1200" b="1" dirty="0" err="1">
                  <a:solidFill>
                    <a:srgbClr val="000000"/>
                  </a:solidFill>
                  <a:sym typeface="Arial" panose="020B0604020202020204" pitchFamily="34" charset="0"/>
                </a:rPr>
                <a:t>Kerja</a:t>
              </a:r>
              <a:endParaRPr lang="en-US" altLang="en-US" sz="1200" b="1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097159" name="Picture 74" descr="Picture 7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220" y="4996815"/>
            <a:ext cx="509905" cy="361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2097160" name="Picture 75" descr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705" y="3815715"/>
            <a:ext cx="488950" cy="354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2097161" name="Picture 76" descr="Picture 8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7005" y="2947670"/>
            <a:ext cx="520700" cy="350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</p:spPr>
      </p:pic>
      <p:sp>
        <p:nvSpPr>
          <p:cNvPr id="1048668" name="Rectangle 77" descr="TextBox 93"/>
          <p:cNvSpPr/>
          <p:nvPr/>
        </p:nvSpPr>
        <p:spPr bwMode="auto">
          <a:xfrm>
            <a:off x="2683934" y="3312655"/>
            <a:ext cx="571500" cy="1661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778242"/>
                </a:solidFill>
                <a:sym typeface="Arial" panose="020B0604020202020204" pitchFamily="34" charset="0"/>
              </a:rPr>
              <a:t>China</a:t>
            </a:r>
            <a:endParaRPr lang="en-US" altLang="en-US" sz="1200" b="1">
              <a:solidFill>
                <a:srgbClr val="778242"/>
              </a:solidFill>
              <a:sym typeface="Arial" panose="020B0604020202020204" pitchFamily="34" charset="0"/>
            </a:endParaRPr>
          </a:p>
        </p:txBody>
      </p:sp>
      <p:sp>
        <p:nvSpPr>
          <p:cNvPr id="1048669" name="Rectangle 78" descr="TextBox 94"/>
          <p:cNvSpPr/>
          <p:nvPr/>
        </p:nvSpPr>
        <p:spPr bwMode="auto">
          <a:xfrm>
            <a:off x="2846495" y="5358625"/>
            <a:ext cx="1009649" cy="1661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9B1717"/>
                </a:solidFill>
                <a:sym typeface="Arial" panose="020B0604020202020204" pitchFamily="34" charset="0"/>
              </a:rPr>
              <a:t>Indonesia</a:t>
            </a:r>
            <a:endParaRPr lang="en-US" altLang="en-US" sz="1200" b="1">
              <a:solidFill>
                <a:srgbClr val="9B1717"/>
              </a:solidFill>
              <a:sym typeface="Arial" panose="020B0604020202020204" pitchFamily="34" charset="0"/>
            </a:endParaRPr>
          </a:p>
        </p:txBody>
      </p:sp>
      <p:sp>
        <p:nvSpPr>
          <p:cNvPr id="1048670" name="Rectangle 79" descr="TextBox 95"/>
          <p:cNvSpPr/>
          <p:nvPr/>
        </p:nvSpPr>
        <p:spPr bwMode="auto">
          <a:xfrm>
            <a:off x="2829985" y="4185779"/>
            <a:ext cx="518583" cy="1714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64086"/>
                </a:solidFill>
                <a:sym typeface="Arial" panose="020B0604020202020204" pitchFamily="34" charset="0"/>
              </a:rPr>
              <a:t>India</a:t>
            </a:r>
            <a:endParaRPr lang="en-US" altLang="en-US" sz="1200" b="1">
              <a:solidFill>
                <a:srgbClr val="364086"/>
              </a:solidFill>
              <a:sym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/>
          <a:srcRect l="48338" t="34392" r="37524" b="34420"/>
          <a:stretch>
            <a:fillRect/>
          </a:stretch>
        </p:blipFill>
        <p:spPr bwMode="auto">
          <a:xfrm>
            <a:off x="6922340" y="2538025"/>
            <a:ext cx="2154621" cy="2673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/>
          <a:srcRect l="21751" t="34391" r="64800" b="33894"/>
          <a:stretch>
            <a:fillRect/>
          </a:stretch>
        </p:blipFill>
        <p:spPr bwMode="auto">
          <a:xfrm>
            <a:off x="4872223" y="2541318"/>
            <a:ext cx="2049517" cy="27187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82" name="Rectangle 24"/>
          <p:cNvSpPr/>
          <p:nvPr/>
        </p:nvSpPr>
        <p:spPr>
          <a:xfrm>
            <a:off x="4654922" y="1489620"/>
            <a:ext cx="4421725" cy="8915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id-ID" b="1" dirty="0"/>
              <a:t>Jumlah Penduduk Bekerja </a:t>
            </a:r>
            <a:r>
              <a:rPr lang="id-ID" b="1" dirty="0" smtClean="0"/>
              <a:t>Menurut </a:t>
            </a:r>
            <a:r>
              <a:rPr lang="id-ID" b="1" dirty="0"/>
              <a:t>Pendidikan Tertinggi yang  Ditamatkan, 2015 dan 2018 </a:t>
            </a:r>
            <a:endParaRPr lang="id-ID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ph idx="1"/>
          </p:nvPr>
        </p:nvPicPr>
        <p:blipFill rotWithShape="1">
          <a:blip r:embed="rId7"/>
          <a:srcRect l="17276" t="65296" r="59442" b="29168"/>
          <a:stretch>
            <a:fillRect/>
          </a:stretch>
        </p:blipFill>
        <p:spPr bwMode="auto">
          <a:xfrm>
            <a:off x="4966335" y="5259705"/>
            <a:ext cx="4110355" cy="4114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6540" y="6530975"/>
            <a:ext cx="2470150" cy="332740"/>
          </a:xfrm>
        </p:spPr>
        <p:txBody>
          <a:bodyPr/>
          <a:p>
            <a:pPr algn="r"/>
            <a:r>
              <a:rPr lang="id-ID" sz="1200" dirty="0" smtClean="0">
                <a:sym typeface="+mn-ea"/>
              </a:rPr>
              <a:t>Sumber : </a:t>
            </a:r>
            <a:r>
              <a:rPr lang="en-US" altLang="id-ID" sz="1200" dirty="0" smtClean="0">
                <a:sym typeface="+mn-ea"/>
              </a:rPr>
              <a:t>KemenPerin 2018</a:t>
            </a:r>
            <a:r>
              <a:rPr lang="id-ID" sz="1200" dirty="0" smtClean="0">
                <a:sym typeface="+mn-ea"/>
              </a:rPr>
              <a:t> </a:t>
            </a:r>
            <a:endParaRPr lang="id-ID" sz="1200" dirty="0"/>
          </a:p>
          <a:p>
            <a:pPr algn="l"/>
            <a:endParaRPr lang="id-ID" sz="12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lowchart: Alternate Process 3"/>
          <p:cNvSpPr/>
          <p:nvPr/>
        </p:nvSpPr>
        <p:spPr>
          <a:xfrm>
            <a:off x="1312545" y="312420"/>
            <a:ext cx="7143115" cy="10801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sz="2800" b="1" dirty="0" smtClean="0">
                <a:sym typeface="+mn-ea"/>
              </a:rPr>
              <a:t>Lima Klaster Dampak Industri 4.0</a:t>
            </a:r>
            <a:endParaRPr lang="id-ID" sz="2800" b="1" dirty="0" smtClean="0">
              <a:sym typeface="+mn-ea"/>
            </a:endParaRPr>
          </a:p>
          <a:p>
            <a:pPr algn="ctr"/>
            <a:r>
              <a:rPr lang="en-US"/>
              <a:t>(</a:t>
            </a:r>
            <a:r>
              <a:rPr lang="id-ID" b="1" dirty="0" smtClean="0">
                <a:sym typeface="+mn-ea"/>
              </a:rPr>
              <a:t>Scwab, 2017 </a:t>
            </a:r>
            <a:r>
              <a:rPr lang="en-US" altLang="id-ID" b="1" dirty="0" smtClean="0">
                <a:sym typeface="+mn-ea"/>
              </a:rPr>
              <a:t>)</a:t>
            </a:r>
            <a:endParaRPr lang="en-US" altLang="id-ID" b="1" dirty="0" smtClean="0">
              <a:sym typeface="+mn-ea"/>
            </a:endParaRPr>
          </a:p>
        </p:txBody>
      </p:sp>
      <p:grpSp>
        <p:nvGrpSpPr>
          <p:cNvPr id="48" name="Group 19"/>
          <p:cNvGrpSpPr/>
          <p:nvPr/>
        </p:nvGrpSpPr>
        <p:grpSpPr bwMode="auto">
          <a:xfrm>
            <a:off x="6833235" y="1595755"/>
            <a:ext cx="1348105" cy="455295"/>
            <a:chOff x="3969" y="1126"/>
            <a:chExt cx="1502" cy="339"/>
          </a:xfrm>
        </p:grpSpPr>
        <p:sp>
          <p:nvSpPr>
            <p:cNvPr id="49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50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en-US"/>
                <a:t>Individu</a:t>
              </a:r>
              <a:endParaRPr lang="en-US"/>
            </a:p>
          </p:txBody>
        </p:sp>
      </p:grpSp>
      <p:sp>
        <p:nvSpPr>
          <p:cNvPr id="58" name="AutoShape 29"/>
          <p:cNvSpPr>
            <a:spLocks noChangeArrowheads="1"/>
          </p:cNvSpPr>
          <p:nvPr/>
        </p:nvSpPr>
        <p:spPr bwMode="gray">
          <a:xfrm rot="10800000" flipV="1">
            <a:off x="6111240" y="2137410"/>
            <a:ext cx="2791460" cy="1571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id-ID" dirty="0" smtClean="0">
                <a:sym typeface="+mn-ea"/>
              </a:rPr>
              <a:t>Identitas,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Moralitas dan Etika,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Koneksi Antar Manusia, </a:t>
            </a:r>
            <a:endParaRPr lang="id-ID" dirty="0" smtClean="0">
              <a:sym typeface="+mn-ea"/>
            </a:endParaRPr>
          </a:p>
          <a:p>
            <a:pPr algn="ctr"/>
            <a:r>
              <a:rPr lang="en-US" altLang="id-ID" dirty="0" smtClean="0">
                <a:sym typeface="+mn-ea"/>
              </a:rPr>
              <a:t>Manage </a:t>
            </a:r>
            <a:r>
              <a:rPr lang="id-ID" dirty="0" smtClean="0">
                <a:sym typeface="+mn-ea"/>
              </a:rPr>
              <a:t>informasi publik </a:t>
            </a:r>
            <a:r>
              <a:rPr lang="en-US" altLang="id-ID" dirty="0" smtClean="0">
                <a:sym typeface="+mn-ea"/>
              </a:rPr>
              <a:t>&amp;</a:t>
            </a:r>
            <a:r>
              <a:rPr lang="id-ID" dirty="0" smtClean="0">
                <a:sym typeface="+mn-ea"/>
              </a:rPr>
              <a:t> privat</a:t>
            </a:r>
            <a:endParaRPr lang="en-US"/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gray">
          <a:xfrm rot="10800000" flipV="1">
            <a:off x="4168140" y="2137410"/>
            <a:ext cx="3488055" cy="4740910"/>
          </a:xfrm>
          <a:prstGeom prst="triangle">
            <a:avLst>
              <a:gd name="adj" fmla="val 49984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id-ID" dirty="0" smtClean="0">
                <a:sym typeface="+mn-ea"/>
              </a:rPr>
              <a:t>Ketimpangan Kelas Menengah, 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Komunitas</a:t>
            </a:r>
            <a:endParaRPr lang="en-US"/>
          </a:p>
        </p:txBody>
      </p:sp>
      <p:grpSp>
        <p:nvGrpSpPr>
          <p:cNvPr id="52" name="Group 23"/>
          <p:cNvGrpSpPr/>
          <p:nvPr/>
        </p:nvGrpSpPr>
        <p:grpSpPr bwMode="auto">
          <a:xfrm>
            <a:off x="3609340" y="1612265"/>
            <a:ext cx="1376045" cy="525145"/>
            <a:chOff x="555" y="1126"/>
            <a:chExt cx="1502" cy="339"/>
          </a:xfrm>
        </p:grpSpPr>
        <p:sp>
          <p:nvSpPr>
            <p:cNvPr id="53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54" name="AutoShape 25"/>
            <p:cNvSpPr>
              <a:spLocks noChangeArrowheads="1"/>
            </p:cNvSpPr>
            <p:nvPr/>
          </p:nvSpPr>
          <p:spPr bwMode="gray">
            <a:xfrm>
              <a:off x="556" y="1145"/>
              <a:ext cx="1482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en-US"/>
                <a:t>Hub Nas/</a:t>
              </a:r>
              <a:endParaRPr lang="en-US"/>
            </a:p>
            <a:p>
              <a:pPr algn="ctr"/>
              <a:r>
                <a:rPr lang="en-US"/>
                <a:t>Global</a:t>
              </a:r>
              <a:endParaRPr lang="en-US"/>
            </a:p>
          </p:txBody>
        </p:sp>
      </p:grpSp>
      <p:sp>
        <p:nvSpPr>
          <p:cNvPr id="56" name="AutoShape 27"/>
          <p:cNvSpPr>
            <a:spLocks noChangeArrowheads="1"/>
          </p:cNvSpPr>
          <p:nvPr/>
        </p:nvSpPr>
        <p:spPr bwMode="gray">
          <a:xfrm rot="10800000" flipV="1">
            <a:off x="3004185" y="2188845"/>
            <a:ext cx="2117090" cy="163766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id-ID" dirty="0" smtClean="0">
                <a:sym typeface="+mn-ea"/>
              </a:rPr>
              <a:t>Pemerintahan ;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Negara, 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Region </a:t>
            </a:r>
            <a:r>
              <a:rPr lang="en-US" altLang="id-ID" dirty="0" smtClean="0">
                <a:sym typeface="+mn-ea"/>
              </a:rPr>
              <a:t>- </a:t>
            </a:r>
            <a:r>
              <a:rPr lang="id-ID" dirty="0" smtClean="0">
                <a:sym typeface="+mn-ea"/>
              </a:rPr>
              <a:t>Kota 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Keamanan Internasional</a:t>
            </a:r>
            <a:endParaRPr lang="en-US"/>
          </a:p>
        </p:txBody>
      </p:sp>
      <p:grpSp>
        <p:nvGrpSpPr>
          <p:cNvPr id="17" name="Group 19"/>
          <p:cNvGrpSpPr/>
          <p:nvPr/>
        </p:nvGrpSpPr>
        <p:grpSpPr bwMode="auto">
          <a:xfrm>
            <a:off x="228600" y="1645920"/>
            <a:ext cx="1331595" cy="455295"/>
            <a:chOff x="3969" y="1126"/>
            <a:chExt cx="1502" cy="339"/>
          </a:xfrm>
        </p:grpSpPr>
        <p:sp>
          <p:nvSpPr>
            <p:cNvPr id="18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en-US"/>
                <a:t>Ekonomi</a:t>
              </a:r>
              <a:endParaRPr lang="en-US"/>
            </a:p>
          </p:txBody>
        </p:sp>
      </p:grpSp>
      <p:grpSp>
        <p:nvGrpSpPr>
          <p:cNvPr id="20" name="Group 15"/>
          <p:cNvGrpSpPr/>
          <p:nvPr/>
        </p:nvGrpSpPr>
        <p:grpSpPr bwMode="auto">
          <a:xfrm>
            <a:off x="1917065" y="1620520"/>
            <a:ext cx="1429385" cy="455295"/>
            <a:chOff x="2251" y="1126"/>
            <a:chExt cx="1501" cy="339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en-US"/>
                <a:t>Bisnis </a:t>
              </a:r>
              <a:endParaRPr lang="en-US"/>
            </a:p>
          </p:txBody>
        </p:sp>
      </p:grpSp>
      <p:sp>
        <p:nvSpPr>
          <p:cNvPr id="23" name="AutoShape 28"/>
          <p:cNvSpPr>
            <a:spLocks noChangeArrowheads="1"/>
          </p:cNvSpPr>
          <p:nvPr/>
        </p:nvSpPr>
        <p:spPr bwMode="gray">
          <a:xfrm rot="10800000" flipV="1">
            <a:off x="1109980" y="2254885"/>
            <a:ext cx="2858770" cy="45370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id-ID" dirty="0" smtClean="0">
                <a:sym typeface="+mn-ea"/>
              </a:rPr>
              <a:t>Ekspetasi Konsumen,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Produk Data yang Lebih baik,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Inovasi,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Kolaboratif,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 Model Operasi baru</a:t>
            </a:r>
            <a:endParaRPr lang="en-US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gray">
          <a:xfrm rot="10800000" flipV="1">
            <a:off x="-49530" y="2254885"/>
            <a:ext cx="1889125" cy="16795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id-ID" dirty="0" smtClean="0">
                <a:sym typeface="+mn-ea"/>
              </a:rPr>
              <a:t>Pertumbuhan, 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Pekerjaan, </a:t>
            </a:r>
            <a:endParaRPr lang="id-ID" dirty="0" smtClean="0">
              <a:sym typeface="+mn-ea"/>
            </a:endParaRPr>
          </a:p>
          <a:p>
            <a:pPr algn="ctr"/>
            <a:r>
              <a:rPr lang="id-ID" dirty="0" smtClean="0">
                <a:sym typeface="+mn-ea"/>
              </a:rPr>
              <a:t>Sifat Kerja</a:t>
            </a:r>
            <a:endParaRPr lang="en-US"/>
          </a:p>
        </p:txBody>
      </p:sp>
      <p:grpSp>
        <p:nvGrpSpPr>
          <p:cNvPr id="25" name="Group 15"/>
          <p:cNvGrpSpPr/>
          <p:nvPr/>
        </p:nvGrpSpPr>
        <p:grpSpPr bwMode="auto">
          <a:xfrm>
            <a:off x="5104765" y="1595755"/>
            <a:ext cx="1429385" cy="455295"/>
            <a:chOff x="2251" y="1126"/>
            <a:chExt cx="1501" cy="339"/>
          </a:xfrm>
        </p:grpSpPr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round/>
                </a14:hiddenLine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27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en-US"/>
                <a:t>Masyarakat</a:t>
              </a:r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7" grpId="0" bldLvl="0" animBg="1"/>
      <p:bldP spid="56" grpId="0" bldLvl="0" animBg="1"/>
      <p:bldP spid="23" grpId="0" bldLvl="0" animBg="1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Diagram 4"/>
          <p:cNvGraphicFramePr/>
          <p:nvPr/>
        </p:nvGraphicFramePr>
        <p:xfrm>
          <a:off x="189230" y="45021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515870" y="5884545"/>
            <a:ext cx="5201285" cy="9518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594600" y="4896485"/>
            <a:ext cx="1489710" cy="19399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9230" y="-67945"/>
            <a:ext cx="8229600" cy="518160"/>
          </a:xfrm>
        </p:spPr>
        <p:txBody>
          <a:bodyPr>
            <a:normAutofit fontScale="90000"/>
          </a:bodyPr>
          <a:p>
            <a:pPr algn="ctr"/>
            <a:r>
              <a:rPr lang="en-US" altLang="id-ID" dirty="0" smtClean="0"/>
              <a:t>Beberapa : </a:t>
            </a:r>
            <a:r>
              <a:rPr lang="id-ID" dirty="0" smtClean="0"/>
              <a:t>Potensi Dampak Industri 4.0</a:t>
            </a:r>
            <a:endParaRPr lang="id-ID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4943</Words>
  <Application>WPS Presentation</Application>
  <PresentationFormat>On-screen Show (4:3)</PresentationFormat>
  <Paragraphs>249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Calibri</vt:lpstr>
      <vt:lpstr>Britannic Bold</vt:lpstr>
      <vt:lpstr>Aharoni</vt:lpstr>
      <vt:lpstr>Symbol</vt:lpstr>
      <vt:lpstr>Arial</vt:lpstr>
      <vt:lpstr>Wingdings</vt:lpstr>
      <vt:lpstr>Arial Black</vt:lpstr>
      <vt:lpstr>Ebrima</vt:lpstr>
      <vt:lpstr>Franklin Gothic Medium</vt:lpstr>
      <vt:lpstr>Franklin Gothic Medium</vt:lpstr>
      <vt:lpstr>Roboto Black</vt:lpstr>
      <vt:lpstr>Roboto Black</vt:lpstr>
      <vt:lpstr>Roboto Light</vt:lpstr>
      <vt:lpstr>Source Sans Pro ExtraLight</vt:lpstr>
      <vt:lpstr>Microsoft YaHei</vt:lpstr>
      <vt:lpstr>Arial Unicode MS</vt:lpstr>
      <vt:lpstr>Segoe Print</vt:lpstr>
      <vt:lpstr>Wide Latin</vt:lpstr>
      <vt:lpstr>Watermark</vt:lpstr>
      <vt:lpstr>1_Watermark</vt:lpstr>
      <vt:lpstr>MSGraph.Chart.8</vt:lpstr>
      <vt:lpstr>PowerPoint 演示文稿</vt:lpstr>
      <vt:lpstr>It’s Me :  Henny Puspitasari , S.Pd , M.M .  </vt:lpstr>
      <vt:lpstr>PowerPoint 演示文稿</vt:lpstr>
      <vt:lpstr>Perbandingan  Indeks Daya Saing dengan negara tetangga</vt:lpstr>
      <vt:lpstr>PowerPoint 演示文稿</vt:lpstr>
      <vt:lpstr>PowerPoint 演示文稿</vt:lpstr>
      <vt:lpstr>PowerPoint 演示文稿</vt:lpstr>
      <vt:lpstr>PowerPoint 演示文稿</vt:lpstr>
      <vt:lpstr>Beberapa : Potensi Dampak Industri 4.0</vt:lpstr>
      <vt:lpstr>Dampak terhadap Pencari Kerja</vt:lpstr>
      <vt:lpstr> Industri Kesehatan pada Rev 4.0  </vt:lpstr>
      <vt:lpstr>Number of Indonesian Population 2017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</dc:creator>
  <cp:lastModifiedBy>0307002146</cp:lastModifiedBy>
  <cp:revision>88</cp:revision>
  <dcterms:created xsi:type="dcterms:W3CDTF">2012-02-11T03:13:00Z</dcterms:created>
  <dcterms:modified xsi:type="dcterms:W3CDTF">2019-06-18T05:25:37Z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1033-10.2.0.7646</vt:lpwstr>
  </property>
</Properties>
</file>